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28" r:id="rId5"/>
    <p:sldMasterId id="2147483660" r:id="rId6"/>
    <p:sldMasterId id="2147483726" r:id="rId7"/>
    <p:sldMasterId id="2147483773" r:id="rId8"/>
    <p:sldMasterId id="2147483657" r:id="rId9"/>
    <p:sldMasterId id="2147483797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2147482364" r:id="rId12"/>
    <p:sldId id="2147482376" r:id="rId13"/>
    <p:sldId id="2147482423" r:id="rId14"/>
    <p:sldId id="2147482420" r:id="rId15"/>
    <p:sldId id="646" r:id="rId16"/>
    <p:sldId id="2147482412" r:id="rId17"/>
    <p:sldId id="2147482421" r:id="rId18"/>
    <p:sldId id="2147482422" r:id="rId19"/>
    <p:sldId id="2147482366" r:id="rId20"/>
    <p:sldId id="2147482385" r:id="rId21"/>
    <p:sldId id="2147482386" r:id="rId22"/>
    <p:sldId id="2147482395" r:id="rId23"/>
    <p:sldId id="2147482408" r:id="rId24"/>
    <p:sldId id="2147482407" r:id="rId25"/>
    <p:sldId id="2147482387" r:id="rId26"/>
    <p:sldId id="2147482363" r:id="rId27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981D8F91-6A78-42D7-86AC-F006FCA95ED5}">
          <p14:sldIdLst>
            <p14:sldId id="256"/>
            <p14:sldId id="2147482364"/>
            <p14:sldId id="2147482376"/>
            <p14:sldId id="2147482423"/>
            <p14:sldId id="2147482420"/>
            <p14:sldId id="646"/>
            <p14:sldId id="2147482412"/>
            <p14:sldId id="2147482421"/>
            <p14:sldId id="2147482422"/>
            <p14:sldId id="2147482366"/>
            <p14:sldId id="2147482385"/>
            <p14:sldId id="2147482386"/>
            <p14:sldId id="2147482395"/>
            <p14:sldId id="2147482408"/>
            <p14:sldId id="2147482407"/>
            <p14:sldId id="2147482387"/>
            <p14:sldId id="2147482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A24E31-C2EA-30D0-699D-2FC1AF87C7A1}" name="Martin, Jamie" initials="JM" userId="S::Jamie.Martin@pse.com::1f8a2dcf-c1b2-429c-b7f4-064e5b73368b" providerId="AD"/>
  <p188:author id="{BF36C972-CB39-0DFD-060F-7E1E84BCF2D1}" name="Smith, Jessica" initials="JS" userId="S::jessica.smith@pse.com::a24f37ae-704f-4876-9db8-3139f7dfda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E3"/>
    <a:srgbClr val="D1F8F8"/>
    <a:srgbClr val="E40000"/>
    <a:srgbClr val="006671"/>
    <a:srgbClr val="0D4F54"/>
    <a:srgbClr val="EB8675"/>
    <a:srgbClr val="E45D48"/>
    <a:srgbClr val="459E95"/>
    <a:srgbClr val="40988F"/>
    <a:srgbClr val="409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65" autoAdjust="0"/>
  </p:normalViewPr>
  <p:slideViewPr>
    <p:cSldViewPr snapToGrid="0">
      <p:cViewPr varScale="1">
        <p:scale>
          <a:sx n="102" d="100"/>
          <a:sy n="102" d="100"/>
        </p:scale>
        <p:origin x="18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de Griend, Carryn" userId="477ea0d3-1c6b-4806-81f2-de4415a054ce" providerId="ADAL" clId="{7044B2DC-18F0-403E-BCC6-5727EE2AB965}"/>
    <pc:docChg chg="delSld modSection">
      <pc:chgData name="Vande Griend, Carryn" userId="477ea0d3-1c6b-4806-81f2-de4415a054ce" providerId="ADAL" clId="{7044B2DC-18F0-403E-BCC6-5727EE2AB965}" dt="2026-04-29T21:34:27.777" v="3" actId="47"/>
      <pc:docMkLst>
        <pc:docMk/>
      </pc:docMkLst>
      <pc:sldChg chg="del">
        <pc:chgData name="Vande Griend, Carryn" userId="477ea0d3-1c6b-4806-81f2-de4415a054ce" providerId="ADAL" clId="{7044B2DC-18F0-403E-BCC6-5727EE2AB965}" dt="2026-04-29T21:34:25.308" v="0" actId="47"/>
        <pc:sldMkLst>
          <pc:docMk/>
          <pc:sldMk cId="1778689266" sldId="357"/>
        </pc:sldMkLst>
      </pc:sldChg>
      <pc:sldChg chg="del">
        <pc:chgData name="Vande Griend, Carryn" userId="477ea0d3-1c6b-4806-81f2-de4415a054ce" providerId="ADAL" clId="{7044B2DC-18F0-403E-BCC6-5727EE2AB965}" dt="2026-04-29T21:34:26.679" v="2" actId="47"/>
        <pc:sldMkLst>
          <pc:docMk/>
          <pc:sldMk cId="4051855835" sldId="2147482425"/>
        </pc:sldMkLst>
      </pc:sldChg>
      <pc:sldChg chg="del">
        <pc:chgData name="Vande Griend, Carryn" userId="477ea0d3-1c6b-4806-81f2-de4415a054ce" providerId="ADAL" clId="{7044B2DC-18F0-403E-BCC6-5727EE2AB965}" dt="2026-04-29T21:34:27.777" v="3" actId="47"/>
        <pc:sldMkLst>
          <pc:docMk/>
          <pc:sldMk cId="3050213346" sldId="2147482427"/>
        </pc:sldMkLst>
      </pc:sldChg>
      <pc:sldChg chg="del">
        <pc:chgData name="Vande Griend, Carryn" userId="477ea0d3-1c6b-4806-81f2-de4415a054ce" providerId="ADAL" clId="{7044B2DC-18F0-403E-BCC6-5727EE2AB965}" dt="2026-04-29T21:34:25.890" v="1" actId="47"/>
        <pc:sldMkLst>
          <pc:docMk/>
          <pc:sldMk cId="2776853324" sldId="21474824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381248" cy="505813"/>
          </a:xfrm>
          <a:prstGeom prst="rect">
            <a:avLst/>
          </a:prstGeom>
        </p:spPr>
        <p:txBody>
          <a:bodyPr vert="horz" lIns="102180" tIns="51091" rIns="102180" bIns="5109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 vert="horz" lIns="102180" tIns="51091" rIns="102180" bIns="51091" rtlCol="0"/>
          <a:lstStyle>
            <a:lvl1pPr algn="r">
              <a:defRPr sz="1400"/>
            </a:lvl1pPr>
          </a:lstStyle>
          <a:p>
            <a:fld id="{90D8D03A-899B-4BCE-8D88-FA8312B61AED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75448"/>
            <a:ext cx="3381248" cy="505812"/>
          </a:xfrm>
          <a:prstGeom prst="rect">
            <a:avLst/>
          </a:prstGeom>
        </p:spPr>
        <p:txBody>
          <a:bodyPr vert="horz" lIns="102180" tIns="51091" rIns="102180" bIns="5109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</p:spPr>
        <p:txBody>
          <a:bodyPr vert="horz" lIns="102180" tIns="51091" rIns="102180" bIns="51091" rtlCol="0" anchor="b"/>
          <a:lstStyle>
            <a:lvl1pPr algn="r">
              <a:defRPr sz="1400"/>
            </a:lvl1pPr>
          </a:lstStyle>
          <a:p>
            <a:fld id="{78905A3D-70F8-49E9-A700-66573C60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7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381248" cy="505813"/>
          </a:xfrm>
          <a:prstGeom prst="rect">
            <a:avLst/>
          </a:prstGeom>
        </p:spPr>
        <p:txBody>
          <a:bodyPr vert="horz" lIns="102180" tIns="51091" rIns="102180" bIns="5109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19826" y="1"/>
            <a:ext cx="3381248" cy="505813"/>
          </a:xfrm>
          <a:prstGeom prst="rect">
            <a:avLst/>
          </a:prstGeom>
        </p:spPr>
        <p:txBody>
          <a:bodyPr vert="horz" lIns="102180" tIns="51091" rIns="102180" bIns="51091" rtlCol="0"/>
          <a:lstStyle>
            <a:lvl1pPr algn="r">
              <a:defRPr sz="1400"/>
            </a:lvl1pPr>
          </a:lstStyle>
          <a:p>
            <a:fld id="{22597A23-7AF7-41C1-9936-CFC3230C9D30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180" tIns="51091" rIns="102180" bIns="510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vert="horz" lIns="102180" tIns="51091" rIns="102180" bIns="5109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75448"/>
            <a:ext cx="3381248" cy="505812"/>
          </a:xfrm>
          <a:prstGeom prst="rect">
            <a:avLst/>
          </a:prstGeom>
        </p:spPr>
        <p:txBody>
          <a:bodyPr vert="horz" lIns="102180" tIns="51091" rIns="102180" bIns="5109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</p:spPr>
        <p:txBody>
          <a:bodyPr vert="horz" lIns="102180" tIns="51091" rIns="102180" bIns="51091" rtlCol="0" anchor="b"/>
          <a:lstStyle>
            <a:lvl1pPr algn="r">
              <a:defRPr sz="1400"/>
            </a:lvl1pPr>
          </a:lstStyle>
          <a:p>
            <a:fld id="{921A22AF-3A4F-4932-866D-2233858E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8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16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AD41D-ECC5-94CE-E3CE-448C925C6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F8FBF-940B-C982-6E4D-DA35B66DD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CA55E-2A48-2618-2C02-941523ECB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0A4A1-DC51-2073-E25C-8B11B7248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1B48-146D-E650-5CB9-F49602BE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128C2-1BF2-7C3F-4D64-E05431CBC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DD2B1-6DAF-C10A-3437-56937D799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A358D-C58D-1690-2F7D-22799A85D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6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241D-5808-2D1B-F076-87A7E25F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91C0E-676B-E0DE-5BD1-D3C481CF8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50B72-7C54-1023-6B6E-4FE48158F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4C9A3-E36D-BF88-34E5-9EB1D1262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7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2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9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microsoft.com/office/2007/relationships/hdphoto" Target="../media/hdphoto3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microsoft.com/office/2007/relationships/hdphoto" Target="../media/hdphoto4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2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Relationship Id="rId4" Type="http://schemas.microsoft.com/office/2007/relationships/hdphoto" Target="../media/hdphoto3.wdp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Relationship Id="rId4" Type="http://schemas.microsoft.com/office/2007/relationships/hdphoto" Target="../media/hdphoto4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Blank) ">
    <p:bg>
      <p:bgPr>
        <a:solidFill>
          <a:srgbClr val="47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5237F37-2558-6031-F578-20EE805A1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F9404DF-0EF1-D0D9-763A-F9BC9A4209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DC57449-95E3-AAAE-5081-85F7431608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11CE2E7-16AA-01B9-1D87-DB49173CE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16B8EBF-AB26-25EE-286A-22A44795F4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E5EDA42-07FB-48A5-E6E0-5146739248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5C4B7ACF-0B89-7E36-96F7-C037C52CAE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8F628A4-C4F9-41B9-7ADA-935B996D67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4B42D9E-049A-8D39-F3CE-61FA0D34D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8FD850E-D539-497A-383C-3007C40FA8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2197178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endi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5F6EBF6-9B67-2F0C-BA85-8AF5B320B8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311119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08190D7D-152F-6F4D-F0A7-800E2C40E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FC6061F-3264-25F8-C2AE-1FDB44DE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2" y="261257"/>
            <a:ext cx="7576216" cy="720428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lang="en-US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CD683369-A406-5ED1-F7DE-0C9D4C0591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8962" y="1054838"/>
            <a:ext cx="8604504" cy="3730752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>
              <a:lnSpc>
                <a:spcPct val="108000"/>
              </a:lnSpc>
              <a:spcBef>
                <a:spcPts val="300"/>
              </a:spcBef>
              <a:buFont typeface="Wingdings" panose="05000000000000000000" pitchFamily="2" charset="2"/>
              <a:buChar char="u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defRPr sz="1600"/>
            </a:lvl4pPr>
            <a:lvl5pPr marL="1543050" indent="-228600">
              <a:lnSpc>
                <a:spcPct val="108000"/>
              </a:lnSpc>
              <a:spcBef>
                <a:spcPts val="1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72D10BD8-1B80-170E-F4DE-5C66E5301D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945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179355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(images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11140877-3CC3-2147-6F0D-08131409B2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0257409A-98E2-BA51-BF25-683C4251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62217"/>
            <a:ext cx="7576216" cy="71946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lang="en-US" sz="3200" dirty="0">
                <a:solidFill>
                  <a:schemeClr val="tx1">
                    <a:lumMod val="50000"/>
                  </a:schemeClr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4" descr="Footnote">
            <a:extLst>
              <a:ext uri="{FF2B5EF4-FFF2-40B4-BE49-F238E27FC236}">
                <a16:creationId xmlns:a16="http://schemas.microsoft.com/office/drawing/2014/main" id="{B643ADB8-F671-EEB7-2095-373CFC5D3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94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291965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659082-B266-846D-2D96-6DC61CE6A8DC}"/>
              </a:ext>
            </a:extLst>
          </p:cNvPr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785482B-8732-AD5F-294F-B69293D1F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31865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2538205-8B17-8EB0-AD4E-6C2AE83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B1D24DB4-41C1-17AC-E7F1-015AC6D810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91" y="4867486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3C2F0A6-DA52-2314-A727-71D162ACD9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239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84B162-B8A5-8C06-1217-747F81C3F8C4}"/>
              </a:ext>
            </a:extLst>
          </p:cNvPr>
          <p:cNvGrpSpPr/>
          <p:nvPr userDrawn="1"/>
        </p:nvGrpSpPr>
        <p:grpSpPr>
          <a:xfrm>
            <a:off x="6961227" y="-758952"/>
            <a:ext cx="3086505" cy="3373420"/>
            <a:chOff x="6933931" y="-758952"/>
            <a:chExt cx="3086505" cy="337342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AE59E685-525B-7E0A-D545-4DA618367C77}"/>
                </a:ext>
              </a:extLst>
            </p:cNvPr>
            <p:cNvSpPr/>
            <p:nvPr userDrawn="1"/>
          </p:nvSpPr>
          <p:spPr>
            <a:xfrm rot="18900000">
              <a:off x="7845875" y="667822"/>
              <a:ext cx="704088" cy="703268"/>
            </a:xfrm>
            <a:prstGeom prst="roundRect">
              <a:avLst>
                <a:gd name="adj" fmla="val 2382"/>
              </a:avLst>
            </a:prstGeom>
            <a:solidFill>
              <a:srgbClr val="006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EEF37-9583-A0C8-A3E9-78AC2BF47119}"/>
                </a:ext>
              </a:extLst>
            </p:cNvPr>
            <p:cNvSpPr/>
            <p:nvPr/>
          </p:nvSpPr>
          <p:spPr>
            <a:xfrm rot="13485199">
              <a:off x="7462426" y="-10883"/>
              <a:ext cx="2133600" cy="1539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83CB5738-09C9-AEC0-F5BE-538BA36E72F4}"/>
                </a:ext>
              </a:extLst>
            </p:cNvPr>
            <p:cNvSpPr/>
            <p:nvPr/>
          </p:nvSpPr>
          <p:spPr>
            <a:xfrm rot="18900000">
              <a:off x="8672568" y="1085543"/>
              <a:ext cx="694944" cy="1528925"/>
            </a:xfrm>
            <a:prstGeom prst="roundRect">
              <a:avLst>
                <a:gd name="adj" fmla="val 2382"/>
              </a:avLst>
            </a:prstGeom>
            <a:solidFill>
              <a:srgbClr val="9CA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1BBCCD-49E3-D525-599B-2CB5FC737E3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8408"/>
            </a:xfrm>
            <a:prstGeom prst="rect">
              <a:avLst/>
            </a:prstGeom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812E0E2-E920-4949-FF7A-733C33A2B839}"/>
                </a:ext>
              </a:extLst>
            </p:cNvPr>
            <p:cNvSpPr/>
            <p:nvPr/>
          </p:nvSpPr>
          <p:spPr>
            <a:xfrm rot="18900000">
              <a:off x="8526402" y="-235740"/>
              <a:ext cx="1494034" cy="1436238"/>
            </a:xfrm>
            <a:prstGeom prst="roundRect">
              <a:avLst>
                <a:gd name="adj" fmla="val 2382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9371ADFF-9DDD-9F6F-36A1-AEF3814C8EED}"/>
                </a:ext>
              </a:extLst>
            </p:cNvPr>
            <p:cNvSpPr/>
            <p:nvPr/>
          </p:nvSpPr>
          <p:spPr>
            <a:xfrm rot="18900000">
              <a:off x="6933931" y="-758952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AE8974DA-A003-EAD7-6011-E9AC9DBD8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D03407E-E0AA-C122-1966-24D0D5CA14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508CA77-88D0-2323-BC44-FE9C6D8E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409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er 1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F2ED3D-27BD-F664-6459-5B896256AEB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0167"/>
            <a:chOff x="6827057" y="-761520"/>
            <a:chExt cx="3094966" cy="450016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FB2265D-BE46-17A7-1ABC-92C7750EBC9C}"/>
                </a:ext>
              </a:extLst>
            </p:cNvPr>
            <p:cNvSpPr/>
            <p:nvPr/>
          </p:nvSpPr>
          <p:spPr>
            <a:xfrm rot="18900000">
              <a:off x="7452337" y="155002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4379A91-18EA-769F-1F85-CA7278A333CA}"/>
                </a:ext>
              </a:extLst>
            </p:cNvPr>
            <p:cNvSpPr/>
            <p:nvPr/>
          </p:nvSpPr>
          <p:spPr>
            <a:xfrm rot="18900000">
              <a:off x="8427989" y="-237205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40520168-47F0-1674-5E16-4E8846260C3E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ADB36E-B305-BF00-17FD-CA572E97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139" y="538635"/>
              <a:ext cx="978408" cy="976716"/>
            </a:xfrm>
            <a:prstGeom prst="rect">
              <a:avLst/>
            </a:prstGeom>
          </p:spPr>
        </p:pic>
      </p:grp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F42A5D5-5AB4-6439-3E47-18B1549388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FBAB2C9-4D8E-ADF8-DF1F-A077FC3C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50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worke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0A410B3-C415-7799-0F0F-0A511FEF2F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B06584C-EA4D-ABED-BA77-AD7F40C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70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g mgm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3FAD43-56D3-9F07-F872-9229C2533B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4AA15D0-1228-16BE-8645-1F5A3D8C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12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ther stati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326CFEE-F55A-F1EF-ED20-36E14E04EB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F0A538A-F36E-7CC7-AD82-B648BE3A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880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line along road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4516A05-A374-C3DD-B9D8-2F6EE57642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37473C0-DECC-8485-0A88-38511F6E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51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&amp; 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DF75BC6-0184-45FE-C5A6-64310AD9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1874542-F8C3-4436-9D53-402F4CEF54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384EAC6-BF48-9C2B-0F38-5E9E68587A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0D6A3D-BAF7-B989-E39F-2421F0372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79CB699-2BFF-7AE5-B176-0F2AFF1BF6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C783C4F-4C2A-D06B-0DB4-266A63FD74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9E43008-7E07-4014-470D-89A23B991F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F968483-37D8-F928-2E8D-BC3B916C0D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6126F37-92E8-2EDA-05CD-3A355A1ED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3FC091B5-4895-C60E-2441-2C7D07A6DC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130364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worker 2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691D9D0-DB65-6FD2-E37B-15EF084D97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9A10C4-8DE1-41A2-0A2B-3985789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256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scop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DA06066-4999-40AB-3D21-26BB4E3A92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40116F-BC64-D8F5-C459-14186942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073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scope 2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B42899B-F2CB-DF9B-47B1-890FE45D0F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300659-809A-2421-0A61-625F47A5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06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D0B5FE7-E798-2DB1-A8C5-01DD8A7E66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06B66-7713-F2E5-A964-9514B2C3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6048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grounding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82709C-3AF2-343E-8071-FB950BA2F2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A7BEF2-E0FA-463B-E758-0885A454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1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grounding 2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36168C-12FF-ABD1-65EA-173F47658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5FD4DA-62FE-3211-14AA-7BB05CD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28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ll phon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B13E883-5C04-1786-0E30-0F2BB90668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5DBD5-80F1-7B1C-280B-5BFA28A8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115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ver Creek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B7B168D-F357-1928-E2DE-BC1A82F97233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31152" y="-761520"/>
            <a:chExt cx="3094234" cy="4504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6EB2C2-C0E4-0C17-6667-32A1E3A46AE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0696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E51319AE-7367-9AA3-DBDD-CC97E7CD5D20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7450BDA2-BBA8-07E0-1E4E-6952A918B3A1}"/>
                </a:ext>
              </a:extLst>
            </p:cNvPr>
            <p:cNvSpPr/>
            <p:nvPr/>
          </p:nvSpPr>
          <p:spPr>
            <a:xfrm rot="18900000">
              <a:off x="693115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6A256429-4FBB-4222-8E99-FB5BF84B407D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92397F-259D-ECCD-32CF-8D4AF9F9D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F574D7D-21B3-8832-A883-09BAAC52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113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ruck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EB2C2-C0E4-0C17-6667-32A1E3A46A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51319AE-7367-9AA3-DBDD-CC97E7CD5D2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7450BDA2-BBA8-07E0-1E4E-6952A918B3A1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6A256429-4FBB-4222-8E99-FB5BF84B407D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29AB00B-3974-98A9-48F7-A286D8AC32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B0E2DA6-C30A-85DD-EEBA-EDE03AB4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66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R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EB2C2-C0E4-0C17-6667-32A1E3A46A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51319AE-7367-9AA3-DBDD-CC97E7CD5D2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7450BDA2-BBA8-07E0-1E4E-6952A918B3A1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6A256429-4FBB-4222-8E99-FB5BF84B407D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937EC66-76B8-4672-C569-47ACDF11BE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8E0CFA9-EEFC-2ED1-E491-4FF4226D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3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50F4483-CAFA-CD5B-0E58-5C350BEAB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EA94A5A-6DBD-C82F-6B42-C3467C6F1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1C720ABF-9FF6-F749-7578-0DD39AFE04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00D4F6F-DA87-12D6-C125-8B28626365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1A04D0B-C880-9588-398D-F34FAECD7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69440-B409-4594-629D-DA63F6A684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CCE05A7-2F0F-A1C2-067F-CDBAB8727A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50EEB7B-A3BD-460B-7B0D-9C1A209AB8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138D3929-6710-831D-8F32-1FC3B04980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06BB80D-F22F-442C-60F9-797424C07D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327694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ck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8580BA5-8E8A-A9EC-D650-5C42B6915DD9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31152" y="-761520"/>
            <a:chExt cx="3094234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457BD85F-E61D-22AE-758F-70BF7FF74CF6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91744E-360D-AF5F-4C78-3729BEBCF25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0696" y="539496"/>
              <a:ext cx="978408" cy="976716"/>
            </a:xfrm>
            <a:prstGeom prst="rect">
              <a:avLst/>
            </a:prstGeom>
          </p:spPr>
        </p:pic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7FCF3DAF-AD67-5A6E-65B9-53D596942DED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99B63D72-A142-3BC7-D5CE-FD7680321588}"/>
                </a:ext>
              </a:extLst>
            </p:cNvPr>
            <p:cNvSpPr/>
            <p:nvPr/>
          </p:nvSpPr>
          <p:spPr>
            <a:xfrm rot="18900000">
              <a:off x="693115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50E3-39AB-3EDB-2196-12DC3D2D39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830C5F-2816-6055-2508-3096E3A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52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F outreac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F18D8-927F-C88A-540F-CA51D66035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FB0B2-D9ED-A447-E096-827C1D1A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303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wir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11DC6-E62B-5591-0838-DB855422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91399" y="3262599"/>
            <a:ext cx="5152601" cy="1648832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158AA-0D3F-4528-802C-7D462216CD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7B5068F-01C8-7366-54DC-572CB6B9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974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mission work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1321A-9CFE-2AAA-8761-389B3C2069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53ADA4-971C-84F4-9086-4463B4A5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536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dfarm 1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64111-388D-156F-5C06-67852178850B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930420" y="-761520"/>
            <a:chExt cx="3094966" cy="4504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E84AD5-1BAA-B0C2-F5A4-A505FBD6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E5840E5-4C19-F756-97AA-893E163A9E6A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9A40D00F-D9E4-E567-669A-5506B7B48097}"/>
                </a:ext>
              </a:extLst>
            </p:cNvPr>
            <p:cNvSpPr/>
            <p:nvPr/>
          </p:nvSpPr>
          <p:spPr>
            <a:xfrm rot="18900000">
              <a:off x="6930420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082EBB8-AF14-8BB3-2AF0-4D1C3E7706E3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C82214EB-86C4-D87E-B700-3C515EA9C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9E58556A-5E5C-74EE-A1B2-221204823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C6997-9F61-E0CC-D73B-0AB2009BB9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40FE9CF-E372-CA03-4973-0F599C24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049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rgency Prep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E84AD5-1BAA-B0C2-F5A4-A505FBD6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E5840E5-4C19-F756-97AA-893E163A9E6A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9A40D00F-D9E4-E567-669A-5506B7B48097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82EBB8-AF14-8BB3-2AF0-4D1C3E7706E3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09" b="4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C82214EB-86C4-D87E-B700-3C515EA9CE4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9E58556A-5E5C-74EE-A1B2-22120482368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136DD-B739-B2FC-877D-503B77E059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7E51AC4-F1E1-2A43-0706-BD6CB289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022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tati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ED1925-593F-852A-1411-A68AEA1C7C13}"/>
              </a:ext>
            </a:extLst>
          </p:cNvPr>
          <p:cNvGrpSpPr/>
          <p:nvPr userDrawn="1"/>
        </p:nvGrpSpPr>
        <p:grpSpPr>
          <a:xfrm>
            <a:off x="6957718" y="-761520"/>
            <a:ext cx="3094964" cy="4504627"/>
            <a:chOff x="6930422" y="-761520"/>
            <a:chExt cx="3094964" cy="450462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C3CEF61-B5A2-C0FD-EAB8-5732DAFB56E5}"/>
                </a:ext>
              </a:extLst>
            </p:cNvPr>
            <p:cNvSpPr/>
            <p:nvPr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41EF23-DDB7-846D-FD82-66A7FF9E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1173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E0977141-38DC-9908-28F0-71BF3CD1CB27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ABDF56C3-61E0-CC50-6303-F0C717BE6981}"/>
                </a:ext>
              </a:extLst>
            </p:cNvPr>
            <p:cNvSpPr/>
            <p:nvPr/>
          </p:nvSpPr>
          <p:spPr>
            <a:xfrm rot="18900000">
              <a:off x="693042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361D2571-A758-5227-2398-7B0AF7D8A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D9569A2F-E036-FC56-FD84-214C3DA83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6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B96DF40-762B-2AF5-4540-0383D3D599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88C101-D9AD-08A3-E31D-EE8DEC4C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40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er 2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CF57DB7-C28A-E693-D3CF-58456029BFCC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930420" y="-761520"/>
            <a:chExt cx="3094966" cy="45046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52FC05-F961-A9BD-B984-919EB694EA6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6716"/>
            </a:xfrm>
            <a:prstGeom prst="rect">
              <a:avLst/>
            </a:prstGeom>
          </p:spPr>
        </p:pic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AB5F865A-D18F-9708-90A2-E88941D1891F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BD9B6691-CF13-C6E3-C559-252B9EA718CB}"/>
                </a:ext>
              </a:extLst>
            </p:cNvPr>
            <p:cNvSpPr/>
            <p:nvPr/>
          </p:nvSpPr>
          <p:spPr>
            <a:xfrm rot="18900000">
              <a:off x="6930420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172EF8D9-9C52-6A3A-1870-24EC51CBB3EA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E1A1AF-0EBF-5CB1-9123-4ABC20620A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D64BC6-D620-9128-C36A-9E964F8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099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C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2FC05-F961-A9BD-B984-919EB694EA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B5F865A-D18F-9708-90A2-E88941D1891F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D9B6691-CF13-C6E3-C559-252B9EA718CB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72EF8D9-9C52-6A3A-1870-24EC51CBB3EA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7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39D7537-5053-5249-EF0A-A399608439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2B6598-53A5-85EF-134D-6FB1017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68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tery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2FC05-F961-A9BD-B984-919EB694EA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B5F865A-D18F-9708-90A2-E88941D1891F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D9B6691-CF13-C6E3-C559-252B9EA718CB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72EF8D9-9C52-6A3A-1870-24EC51CBB3EA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D24EC2B-C1C0-B6F4-CA91-57DBDB635D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897057-C225-B7CE-DFC3-76FD5D1F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7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0638A1-7F79-527B-9A55-348C2F1E73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38E788F-793B-2AC2-81EE-DDBA707E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16FFE26-309C-44B1-6340-61A2361945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BCE0BF2-A30C-C565-C612-565E56F60B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E21CFBB-11B7-D478-056C-90683E74B9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7AD2BF-31E7-B6E1-2DBB-CCFA42B52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6BF22BE-F273-3C9D-ED31-7C0A22B524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A5DE2B4-575C-F849-C3E1-D5B296E222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E362996-E0EE-E9BC-7937-277B9A6F2E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D0FF528-18CD-AC2B-75D3-C5B862241D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16021814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a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FD521-4EF5-929D-88CB-9F2E3716BD08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58448" y="-761520"/>
            <a:chExt cx="3094234" cy="45046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9B1D1-9DC2-3843-E733-440456BC879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7992" y="539496"/>
              <a:ext cx="978408" cy="976716"/>
            </a:xfrm>
            <a:prstGeom prst="rect">
              <a:avLst/>
            </a:prstGeom>
          </p:spPr>
        </p:pic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66324C7C-FB01-9AD9-88CF-E5B5E341525B}"/>
                </a:ext>
              </a:extLst>
            </p:cNvPr>
            <p:cNvSpPr/>
            <p:nvPr/>
          </p:nvSpPr>
          <p:spPr>
            <a:xfrm rot="18900000">
              <a:off x="8558648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1E513EF1-7315-202C-F8FB-E73F4C3A5F90}"/>
                </a:ext>
              </a:extLst>
            </p:cNvPr>
            <p:cNvSpPr/>
            <p:nvPr/>
          </p:nvSpPr>
          <p:spPr>
            <a:xfrm rot="18900000">
              <a:off x="6958448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18A1C963-2895-CE1F-1634-230963978D83}"/>
                </a:ext>
              </a:extLst>
            </p:cNvPr>
            <p:cNvSpPr/>
            <p:nvPr userDrawn="1"/>
          </p:nvSpPr>
          <p:spPr>
            <a:xfrm rot="18900000">
              <a:off x="7580376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241B1B4B-AA3B-BB0C-2F3A-32AEB2A1A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4" name="Text Placeholder 4" descr="Footnote">
            <a:extLst>
              <a:ext uri="{FF2B5EF4-FFF2-40B4-BE49-F238E27FC236}">
                <a16:creationId xmlns:a16="http://schemas.microsoft.com/office/drawing/2014/main" id="{F3116553-24DE-3F61-F29F-7F8DAAEA1F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36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6E8A437-1FA7-929C-6A5F-78957551D0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C2FDD98-214B-A701-DB94-D69E7DF1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529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d/Sola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6BAFB0-C8AF-7BA2-E86C-63E50BE8EA7C}"/>
              </a:ext>
            </a:extLst>
          </p:cNvPr>
          <p:cNvGrpSpPr/>
          <p:nvPr userDrawn="1"/>
        </p:nvGrpSpPr>
        <p:grpSpPr>
          <a:xfrm>
            <a:off x="6957717" y="-761520"/>
            <a:ext cx="3094965" cy="4504627"/>
            <a:chOff x="6827057" y="-761520"/>
            <a:chExt cx="3094965" cy="450462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3BABEA7-D2B6-35F5-B14B-ED315A5030B7}"/>
                </a:ext>
              </a:extLst>
            </p:cNvPr>
            <p:cNvSpPr/>
            <p:nvPr/>
          </p:nvSpPr>
          <p:spPr>
            <a:xfrm rot="18900000">
              <a:off x="7449580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0D0F39-D88C-700D-AEDA-9AB197E95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8408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CB0C13C-4061-0A41-55E7-9A2D03E17870}"/>
                </a:ext>
              </a:extLst>
            </p:cNvPr>
            <p:cNvSpPr/>
            <p:nvPr/>
          </p:nvSpPr>
          <p:spPr>
            <a:xfrm rot="18900000">
              <a:off x="8427988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55FA7F42-6DA8-4052-1F23-F8EA0B1B9244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9BCBFDC4-B662-513A-9076-00C6F919CB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99EB069C-674C-70E3-341B-252F76A4E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36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AE100BA-53E4-1335-45C6-9684698BFD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A1A107-59F7-9030-0DD2-0E6860E3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724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(greyed ou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F36D68-9C94-E622-F421-3E5F0E1C70EF}"/>
              </a:ext>
            </a:extLst>
          </p:cNvPr>
          <p:cNvGrpSpPr/>
          <p:nvPr userDrawn="1"/>
        </p:nvGrpSpPr>
        <p:grpSpPr>
          <a:xfrm>
            <a:off x="7270216" y="-1075440"/>
            <a:ext cx="2913675" cy="2195182"/>
            <a:chOff x="7270216" y="-1075440"/>
            <a:chExt cx="2913675" cy="2195182"/>
          </a:xfrm>
        </p:grpSpPr>
        <p:sp>
          <p:nvSpPr>
            <p:cNvPr id="3" name="Rounded Rectangle 11">
              <a:extLst>
                <a:ext uri="{FF2B5EF4-FFF2-40B4-BE49-F238E27FC236}">
                  <a16:creationId xmlns:a16="http://schemas.microsoft.com/office/drawing/2014/main" id="{4527B9F4-9560-EB36-E12D-710B859A2462}"/>
                </a:ext>
              </a:extLst>
            </p:cNvPr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 rot="2700000">
              <a:off x="8292035" y="-1094183"/>
              <a:ext cx="1873113" cy="1910599"/>
            </a:xfrm>
            <a:prstGeom prst="roundRect">
              <a:avLst>
                <a:gd name="adj" fmla="val 2645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3238211-AEEA-6144-C6D7-A25D762B6322}"/>
                </a:ext>
              </a:extLst>
            </p:cNvPr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 rot="2700000">
              <a:off x="7378647" y="114235"/>
              <a:ext cx="899094" cy="917088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id="{E1FBC52F-767D-084E-0EC4-FC921A2F0E78}"/>
                </a:ext>
              </a:extLst>
            </p:cNvPr>
            <p:cNvSpPr>
              <a:spLocks noChangeAspect="1"/>
            </p:cNvSpPr>
            <p:nvPr userDrawn="1">
              <p:custDataLst>
                <p:tags r:id="rId3"/>
              </p:custDataLst>
            </p:nvPr>
          </p:nvSpPr>
          <p:spPr>
            <a:xfrm rot="2700000">
              <a:off x="8314333" y="703534"/>
              <a:ext cx="412085" cy="420332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EFDC2069-66C2-738F-6F33-ED5DDDAC9739}"/>
                </a:ext>
              </a:extLst>
            </p:cNvPr>
            <p:cNvSpPr>
              <a:spLocks noChangeAspect="1"/>
            </p:cNvSpPr>
            <p:nvPr userDrawn="1">
              <p:custDataLst>
                <p:tags r:id="rId4"/>
              </p:custDataLst>
            </p:nvPr>
          </p:nvSpPr>
          <p:spPr>
            <a:xfrm rot="2700000">
              <a:off x="7274339" y="-349049"/>
              <a:ext cx="412085" cy="420332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 Placeholder 4" descr="Footnote">
            <a:extLst>
              <a:ext uri="{FF2B5EF4-FFF2-40B4-BE49-F238E27FC236}">
                <a16:creationId xmlns:a16="http://schemas.microsoft.com/office/drawing/2014/main" id="{7FC2F6EB-BF76-8993-CD21-3970438ABC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EC88082F-59AC-C220-5659-E1CEEF65B3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2853A-3316-9AFC-1077-84F387693642}"/>
              </a:ext>
            </a:extLst>
          </p:cNvPr>
          <p:cNvSpPr txBox="1"/>
          <p:nvPr userDrawn="1"/>
        </p:nvSpPr>
        <p:spPr>
          <a:xfrm>
            <a:off x="8470481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9EFA22-F4DE-6AD1-1F8E-9EC63BE7EB01}"/>
              </a:ext>
            </a:extLst>
          </p:cNvPr>
          <p:cNvCxnSpPr/>
          <p:nvPr userDrawn="1"/>
        </p:nvCxnSpPr>
        <p:spPr>
          <a:xfrm>
            <a:off x="3200401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88C0FAE9-BAF8-BC0D-D5D5-42AB8D4E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78891"/>
            <a:ext cx="8604504" cy="702793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lang="en-US" sz="3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76ABA93-EBC5-ECDF-5F36-2AC5550090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806" y="1047750"/>
            <a:ext cx="5439493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tx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218277-C5E3-8DF0-6602-19DBC49DF6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2" y="1047750"/>
            <a:ext cx="2696296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tx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D3356E-1A24-A4DA-05BD-EC4AAD101A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516" y="4410446"/>
            <a:ext cx="930139" cy="4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1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diamond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47248-E259-9295-4E22-7AE323B7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6986" y="4410445"/>
            <a:ext cx="930139" cy="451897"/>
          </a:xfrm>
          <a:prstGeom prst="rect">
            <a:avLst/>
          </a:prstGeom>
        </p:spPr>
      </p:pic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B28EC0B2-B9D6-E910-A4C4-D4B12255F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4F3861B6-23BC-B014-631B-9F1808BCC0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2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0FB51DF-9AEE-EB8E-C997-D1C21677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81157"/>
            <a:ext cx="8604504" cy="70052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C7AA2-D393-FB9E-1D5A-4CA4D6B8C8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345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diamond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9FF92DAF-9690-E704-DFAD-44E8FBB074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E1D33DD3-2195-16C0-9487-A5D38DE63F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7BB4FC-AFA2-17C0-014A-5357B94B31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9417740-2FD0-06F1-6870-683DCA7B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82388"/>
            <a:ext cx="8604504" cy="69929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96" userDrawn="1">
          <p15:clr>
            <a:srgbClr val="FBAE40"/>
          </p15:clr>
        </p15:guide>
        <p15:guide id="3" orient="horz" pos="492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17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or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B448440-5B39-229C-235A-8B8624C6FB84}"/>
              </a:ext>
            </a:extLst>
          </p:cNvPr>
          <p:cNvSpPr txBox="1">
            <a:spLocks/>
          </p:cNvSpPr>
          <p:nvPr userDrawn="1"/>
        </p:nvSpPr>
        <p:spPr>
          <a:xfrm>
            <a:off x="468173" y="1947009"/>
            <a:ext cx="2464708" cy="12413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1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>
              <a:solidFill>
                <a:srgbClr val="00667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10306" y="1586753"/>
            <a:ext cx="5566608" cy="237340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rgbClr val="006671"/>
              </a:buClr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</a:defRPr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rgbClr val="006671"/>
              </a:buClr>
              <a:buFont typeface="Wingdings 2" panose="05020102010507070707" pitchFamily="18" charset="2"/>
              <a:buChar char="¯"/>
              <a:defRPr sz="1200">
                <a:solidFill>
                  <a:schemeClr val="tx1"/>
                </a:solidFill>
              </a:defRPr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600200" indent="-228600">
              <a:lnSpc>
                <a:spcPct val="108000"/>
              </a:lnSpc>
              <a:spcBef>
                <a:spcPts val="1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57400" indent="-228600">
              <a:lnSpc>
                <a:spcPct val="108000"/>
              </a:lnSpc>
              <a:spcBef>
                <a:spcPts val="1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573A1194-5B42-CC5E-6689-57276A5F1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E421D1DB-DB4E-C2EA-1190-F404CD73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472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597769B-E24E-D6B5-1D1A-0442E2D5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9" y="1586754"/>
            <a:ext cx="2393721" cy="2373406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05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6" userDrawn="1">
          <p15:clr>
            <a:srgbClr val="FBAE40"/>
          </p15:clr>
        </p15:guide>
        <p15:guide id="2" orient="horz" pos="8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(grey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 descr="Footnote">
            <a:extLst>
              <a:ext uri="{FF2B5EF4-FFF2-40B4-BE49-F238E27FC236}">
                <a16:creationId xmlns:a16="http://schemas.microsoft.com/office/drawing/2014/main" id="{FD9EBDC3-8422-D1C6-FF58-4AAA9AEBF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8" name="Text Placeholder 4" descr="Footnote">
            <a:extLst>
              <a:ext uri="{FF2B5EF4-FFF2-40B4-BE49-F238E27FC236}">
                <a16:creationId xmlns:a16="http://schemas.microsoft.com/office/drawing/2014/main" id="{6F884FD5-10EB-732B-2DC3-0A4B9720B4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F9075D-0637-6C2C-5336-F5A8CED8DB20}"/>
              </a:ext>
            </a:extLst>
          </p:cNvPr>
          <p:cNvCxnSpPr/>
          <p:nvPr userDrawn="1"/>
        </p:nvCxnSpPr>
        <p:spPr>
          <a:xfrm>
            <a:off x="3200401" y="971550"/>
            <a:ext cx="0" cy="3200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id="{53E6A01A-8079-75AB-5821-8FA8F08B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140437"/>
            <a:ext cx="8604504" cy="841248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lang="en-US" sz="3200" b="1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6585D92-032F-EFFD-DC8D-DB04BC37E4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806" y="1047750"/>
            <a:ext cx="5439493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A709F00-B8F4-1E79-0145-5ED997BC02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2" y="1047750"/>
            <a:ext cx="2696296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C508B5-E05D-F102-925C-8B5816756C7B}"/>
              </a:ext>
            </a:extLst>
          </p:cNvPr>
          <p:cNvGrpSpPr/>
          <p:nvPr userDrawn="1"/>
        </p:nvGrpSpPr>
        <p:grpSpPr>
          <a:xfrm>
            <a:off x="7271100" y="-1033383"/>
            <a:ext cx="2837359" cy="2197927"/>
            <a:chOff x="7271100" y="-1033383"/>
            <a:chExt cx="2837359" cy="2197927"/>
          </a:xfrm>
        </p:grpSpPr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B6F6FA95-417F-CE7A-7D11-32C2600990B8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8255273" y="-994621"/>
              <a:ext cx="1891948" cy="1814424"/>
            </a:xfrm>
            <a:prstGeom prst="roundRect">
              <a:avLst>
                <a:gd name="adj" fmla="val 2645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C67F0764-FE7A-74BB-0EC1-F5E1678A7522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7374312" y="129496"/>
              <a:ext cx="946341" cy="907563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C8EBBC53-3739-0FDB-CD78-C155E8334732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8340295" y="737004"/>
              <a:ext cx="436483" cy="418597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25" name="Rounded Rectangle 14">
              <a:extLst>
                <a:ext uri="{FF2B5EF4-FFF2-40B4-BE49-F238E27FC236}">
                  <a16:creationId xmlns:a16="http://schemas.microsoft.com/office/drawing/2014/main" id="{BFC58B7E-6581-3A1B-E5DE-F111A39D28D6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7262157" y="-333397"/>
              <a:ext cx="436483" cy="418597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127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A51632C8-6D15-39A2-BEA1-A80D0768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926" y="1210770"/>
            <a:ext cx="5832584" cy="2129531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69250" y="1056337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71538" y="855474"/>
            <a:ext cx="724557" cy="1769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15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250" y="3494737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501387" y="2589196"/>
            <a:ext cx="724557" cy="1098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50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981652" y="3592463"/>
            <a:ext cx="4244975" cy="2592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E121D291-C2DF-08A7-0A6C-E2A93A8BF2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FF7D5CBA-663F-6BC4-86E1-EBD6C3FC43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3321522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2744B078-FDBD-5E3B-C1F3-D77B4165F9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8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38930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mploye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06D0CD2-6C29-E840-F413-D1EF53ADEA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09E5F26-F228-8D51-902D-9C6317B11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9DF702F-1B89-ABD4-EF36-495C09F33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2A724D5-023D-9D4B-B958-1A38F86A6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9D02F15-CB52-46F8-95D5-6EADC4ABC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C9EA07-CEA4-5585-79E7-739CCCAECF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CDBEB63-F8B4-48D3-FBDB-EC3AA822E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46C7E65-D72A-E809-0EA9-A8F2BB261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88DD1A56-A666-2968-168E-771394FDE89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400ECF6-A6C4-B70F-286B-0C8254E701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953240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w callout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/>
          <p:cNvSpPr>
            <a:spLocks/>
          </p:cNvSpPr>
          <p:nvPr userDrawn="1"/>
        </p:nvSpPr>
        <p:spPr>
          <a:xfrm>
            <a:off x="3444242" y="971550"/>
            <a:ext cx="5432672" cy="3200399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2" name="Straight Connector 1"/>
          <p:cNvCxnSpPr/>
          <p:nvPr userDrawn="1"/>
        </p:nvCxnSpPr>
        <p:spPr>
          <a:xfrm>
            <a:off x="3200400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C8162A72-22ED-7115-38B4-2B59D035E8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9E2E388E-D97C-4F99-77AC-1D1CB82E47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5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36881E2-439E-43D3-4D75-FD1E709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9" y="971550"/>
            <a:ext cx="2689857" cy="320039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E11E3B5-4CAE-28E5-3D3C-D3CABD22F7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541" y="1203368"/>
            <a:ext cx="5219700" cy="2736761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5821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w callout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783FA453-E707-5229-C282-284429BC63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4ACA0EE5-CFF3-7656-2189-0D61A2ABBD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6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1" name="Round Diagonal Corner Rectangle 49">
            <a:extLst>
              <a:ext uri="{FF2B5EF4-FFF2-40B4-BE49-F238E27FC236}">
                <a16:creationId xmlns:a16="http://schemas.microsoft.com/office/drawing/2014/main" id="{E84653E2-A64C-1F05-6B53-9A8EA8117D94}"/>
              </a:ext>
            </a:extLst>
          </p:cNvPr>
          <p:cNvSpPr>
            <a:spLocks/>
          </p:cNvSpPr>
          <p:nvPr userDrawn="1"/>
        </p:nvSpPr>
        <p:spPr>
          <a:xfrm>
            <a:off x="3444242" y="971550"/>
            <a:ext cx="5432672" cy="3200399"/>
          </a:xfrm>
          <a:prstGeom prst="round2DiagRect">
            <a:avLst/>
          </a:prstGeom>
          <a:solidFill>
            <a:srgbClr val="006671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153297-D626-1368-79D4-57AD1B5B279B}"/>
              </a:ext>
            </a:extLst>
          </p:cNvPr>
          <p:cNvCxnSpPr/>
          <p:nvPr userDrawn="1"/>
        </p:nvCxnSpPr>
        <p:spPr>
          <a:xfrm>
            <a:off x="3200400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1F86B44F-45DF-B799-C3F6-06A33EEA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9" y="971550"/>
            <a:ext cx="2689857" cy="320039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078EA1A-A7E1-3C95-68AC-69DD0F0C5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541" y="1203368"/>
            <a:ext cx="5219700" cy="2736761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952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w callout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3CF06309-5953-0369-7481-F85CB50203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55F76FCE-8AF8-2AAE-73AC-703BCACAC5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3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3" name="Round Diagonal Corner Rectangle 49">
            <a:extLst>
              <a:ext uri="{FF2B5EF4-FFF2-40B4-BE49-F238E27FC236}">
                <a16:creationId xmlns:a16="http://schemas.microsoft.com/office/drawing/2014/main" id="{3E51848D-ACDB-5F14-C57D-E32B740DA15C}"/>
              </a:ext>
            </a:extLst>
          </p:cNvPr>
          <p:cNvSpPr>
            <a:spLocks/>
          </p:cNvSpPr>
          <p:nvPr userDrawn="1"/>
        </p:nvSpPr>
        <p:spPr>
          <a:xfrm>
            <a:off x="3444242" y="971550"/>
            <a:ext cx="5432672" cy="3200399"/>
          </a:xfrm>
          <a:prstGeom prst="round2DiagRect">
            <a:avLst/>
          </a:prstGeom>
          <a:solidFill>
            <a:schemeClr val="accent3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C4D9D9-D24D-1DAF-51A9-E318EDFE86D7}"/>
              </a:ext>
            </a:extLst>
          </p:cNvPr>
          <p:cNvCxnSpPr/>
          <p:nvPr userDrawn="1"/>
        </p:nvCxnSpPr>
        <p:spPr>
          <a:xfrm>
            <a:off x="3200400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2841DC0-6FA4-64C8-0897-8D031952C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541" y="1203368"/>
            <a:ext cx="5219700" cy="2736761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FBE35C6-C71B-A065-8E90-2C90CB97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9" y="971550"/>
            <a:ext cx="2689857" cy="320039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204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w callout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82F38E54-7CEC-6062-6E1A-53F7540DFC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4CE0443-998F-763D-38CB-07950D8ABC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3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1" name="Round Diagonal Corner Rectangle 49">
            <a:extLst>
              <a:ext uri="{FF2B5EF4-FFF2-40B4-BE49-F238E27FC236}">
                <a16:creationId xmlns:a16="http://schemas.microsoft.com/office/drawing/2014/main" id="{DA683835-E521-2DD6-6FC7-31D4EC333A0D}"/>
              </a:ext>
            </a:extLst>
          </p:cNvPr>
          <p:cNvSpPr>
            <a:spLocks/>
          </p:cNvSpPr>
          <p:nvPr userDrawn="1"/>
        </p:nvSpPr>
        <p:spPr>
          <a:xfrm>
            <a:off x="3444242" y="971550"/>
            <a:ext cx="5432672" cy="3200399"/>
          </a:xfrm>
          <a:prstGeom prst="round2DiagRect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871C3-A137-AA44-196B-181A2830B813}"/>
              </a:ext>
            </a:extLst>
          </p:cNvPr>
          <p:cNvCxnSpPr/>
          <p:nvPr userDrawn="1"/>
        </p:nvCxnSpPr>
        <p:spPr>
          <a:xfrm>
            <a:off x="3200400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A58FE8F1-35B8-E7D5-4BA7-6EA6FE1B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9" y="971550"/>
            <a:ext cx="2689857" cy="320039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BF211DF-1DCD-B069-8DA0-E0D1AD8BC7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541" y="1203368"/>
            <a:ext cx="5219700" cy="2736761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88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w callout box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49">
            <a:extLst>
              <a:ext uri="{FF2B5EF4-FFF2-40B4-BE49-F238E27FC236}">
                <a16:creationId xmlns:a16="http://schemas.microsoft.com/office/drawing/2014/main" id="{4AC6315B-E9CF-F9A6-474C-DD157055CD35}"/>
              </a:ext>
            </a:extLst>
          </p:cNvPr>
          <p:cNvSpPr>
            <a:spLocks/>
          </p:cNvSpPr>
          <p:nvPr userDrawn="1"/>
        </p:nvSpPr>
        <p:spPr>
          <a:xfrm>
            <a:off x="3444242" y="971550"/>
            <a:ext cx="5432672" cy="3200399"/>
          </a:xfrm>
          <a:prstGeom prst="round2DiagRect">
            <a:avLst/>
          </a:prstGeom>
          <a:solidFill>
            <a:schemeClr val="accent5">
              <a:alpha val="8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F1D8A338-D595-5AFA-1160-040B19E846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ED4117F-67B1-3A25-80D9-C6922203B8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6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1CFF15-D86A-7D05-5E8A-200E7F85E471}"/>
              </a:ext>
            </a:extLst>
          </p:cNvPr>
          <p:cNvCxnSpPr/>
          <p:nvPr userDrawn="1"/>
        </p:nvCxnSpPr>
        <p:spPr>
          <a:xfrm>
            <a:off x="3200400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D29D496D-C03E-CFE5-2072-8A7244B7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9" y="971550"/>
            <a:ext cx="2689857" cy="3200398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7E022E6-423F-0AFA-69F2-B74374109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541" y="1203368"/>
            <a:ext cx="5219700" cy="2736761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58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9E268E47-FA34-FE2A-BE47-DB4135B7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ED9FBE88-6442-B7B1-78CD-283B97EA6A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2697AF7F-B3D0-701A-6152-D797C38D0F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5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3185B-D67F-9262-7F22-DBE0B6C62E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2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2"/>
              </a:buClr>
              <a:buFont typeface="Wingdings 2" panose="05020102010507070707" pitchFamily="18" charset="2"/>
              <a:buChar char="¯"/>
              <a:defRPr sz="14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2"/>
              </a:buCl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84191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659082-B266-846D-2D96-6DC61CE6A8DC}"/>
              </a:ext>
            </a:extLst>
          </p:cNvPr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785482B-8732-AD5F-294F-B69293D1F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31865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2538205-8B17-8EB0-AD4E-6C2AE830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B1D24DB4-41C1-17AC-E7F1-015AC6D810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91" y="4867486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3C2F0A6-DA52-2314-A727-71D162ACD9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795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7D31D1-5151-95AC-1F89-7711FBDDEB2E}"/>
              </a:ext>
            </a:extLst>
          </p:cNvPr>
          <p:cNvSpPr/>
          <p:nvPr userDrawn="1"/>
        </p:nvSpPr>
        <p:spPr>
          <a:xfrm>
            <a:off x="0" y="6439"/>
            <a:ext cx="3200400" cy="5143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 descr="Footnote">
            <a:extLst>
              <a:ext uri="{FF2B5EF4-FFF2-40B4-BE49-F238E27FC236}">
                <a16:creationId xmlns:a16="http://schemas.microsoft.com/office/drawing/2014/main" id="{BAEE4332-CFAB-79FE-49AE-2029B39B4B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6B985826-B99E-85ED-A5F7-7F013009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 descr="Footnote">
            <a:extLst>
              <a:ext uri="{FF2B5EF4-FFF2-40B4-BE49-F238E27FC236}">
                <a16:creationId xmlns:a16="http://schemas.microsoft.com/office/drawing/2014/main" id="{333A9787-5388-AE5A-103C-D6977CE64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91" y="4872699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519F8CA-1E28-9917-8E4F-DF4FD25EA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3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3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rgbClr val="668B53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35856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B33EF7-6A79-1A0E-E9FB-E9C65FB80D5F}"/>
              </a:ext>
            </a:extLst>
          </p:cNvPr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4" descr="Footnote">
            <a:extLst>
              <a:ext uri="{FF2B5EF4-FFF2-40B4-BE49-F238E27FC236}">
                <a16:creationId xmlns:a16="http://schemas.microsoft.com/office/drawing/2014/main" id="{AEE5CB26-66EA-6895-2FC4-88D7CEE13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12398E4-4FD1-FDEB-BED7-3E4EBB73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 descr="Footnote">
            <a:extLst>
              <a:ext uri="{FF2B5EF4-FFF2-40B4-BE49-F238E27FC236}">
                <a16:creationId xmlns:a16="http://schemas.microsoft.com/office/drawing/2014/main" id="{D47084AB-AC30-3CF2-3A7F-F7DAD4489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9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BEC9E06-E3FD-EFB6-E85D-FC0A7F735D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4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4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4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3421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68AD5D-18CF-99AD-5DDA-BFC507EC168D}"/>
              </a:ext>
            </a:extLst>
          </p:cNvPr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D681475C-5DD2-FD1A-8CE3-5526F4C444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639782E-1041-670B-C6DD-C80CB17A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4" descr="Footnote">
            <a:extLst>
              <a:ext uri="{FF2B5EF4-FFF2-40B4-BE49-F238E27FC236}">
                <a16:creationId xmlns:a16="http://schemas.microsoft.com/office/drawing/2014/main" id="{4748C94F-14A7-2261-28CA-68A37D3BCB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1EEB6F-CF4B-EB93-1D3A-98E405D918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5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5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5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7838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nem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FC0271-35F0-DC4F-C9CA-EA5E58139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7D40F81-D44F-5DB6-00FD-1F5FC28984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6EA4432-FEC8-E009-85E5-CC53B1BD80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1F961AA-BEB9-EA49-1F6A-7F023203F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E3702D-8A2A-7F49-8B69-9A284D3306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F232814-6E1B-C1F5-0EFA-AF8CD7D1AF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F454921-501F-E339-7EFF-E0F0D5EFB7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C197517-AB2D-BF7B-1922-BB1BE01B7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9DA61DAE-CB51-3169-DC62-8504B38AFF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6F1ED0-AA73-16CF-AB5C-57B3AEDD59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6326179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DEA77A-9C93-19A7-91F1-FCA9485AF477}"/>
              </a:ext>
            </a:extLst>
          </p:cNvPr>
          <p:cNvSpPr/>
          <p:nvPr userDrawn="1"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 descr="Footnote">
            <a:extLst>
              <a:ext uri="{FF2B5EF4-FFF2-40B4-BE49-F238E27FC236}">
                <a16:creationId xmlns:a16="http://schemas.microsoft.com/office/drawing/2014/main" id="{38C45DFE-7752-D8F1-FB8C-7B078F3219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061ECF82-1DE2-763E-8251-795E1E2B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749389"/>
            <a:ext cx="2620970" cy="182880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4" descr="Footnote">
            <a:extLst>
              <a:ext uri="{FF2B5EF4-FFF2-40B4-BE49-F238E27FC236}">
                <a16:creationId xmlns:a16="http://schemas.microsoft.com/office/drawing/2014/main" id="{2FA4D89F-63E7-1F26-B2D0-6DB0B78DB6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191" y="4867486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08BEC1D-4184-1977-BD2B-73E27A16CC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3220" y="1671409"/>
            <a:ext cx="5980209" cy="2736761"/>
          </a:xfrm>
          <a:prstGeom prst="rect">
            <a:avLst/>
          </a:prstGeom>
        </p:spPr>
        <p:txBody>
          <a:bodyPr lIns="45720" rIns="45720"/>
          <a:lstStyle>
            <a:lvl1pPr marL="342900" indent="-34290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"/>
              <a:defRPr sz="1400"/>
            </a:lvl1pPr>
            <a:lvl2pPr marL="685800" indent="-22860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Char char="u"/>
              <a:defRPr sz="1300"/>
            </a:lvl2pPr>
            <a:lvl3pPr marL="1143000" indent="-22860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 2" panose="05020102010507070707" pitchFamily="18" charset="2"/>
              <a:buChar char="¯"/>
              <a:defRPr sz="1200"/>
            </a:lvl3pPr>
            <a:lvl4pPr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defRPr sz="12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6599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84B162-B8A5-8C06-1217-747F81C3F8C4}"/>
              </a:ext>
            </a:extLst>
          </p:cNvPr>
          <p:cNvGrpSpPr/>
          <p:nvPr userDrawn="1"/>
        </p:nvGrpSpPr>
        <p:grpSpPr>
          <a:xfrm>
            <a:off x="6961227" y="-758952"/>
            <a:ext cx="3086505" cy="3373420"/>
            <a:chOff x="6933931" y="-758952"/>
            <a:chExt cx="3086505" cy="3373420"/>
          </a:xfrm>
        </p:grpSpPr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id="{AE59E685-525B-7E0A-D545-4DA618367C77}"/>
                </a:ext>
              </a:extLst>
            </p:cNvPr>
            <p:cNvSpPr/>
            <p:nvPr userDrawn="1"/>
          </p:nvSpPr>
          <p:spPr>
            <a:xfrm rot="18900000">
              <a:off x="7845875" y="667822"/>
              <a:ext cx="704088" cy="703268"/>
            </a:xfrm>
            <a:prstGeom prst="roundRect">
              <a:avLst>
                <a:gd name="adj" fmla="val 2382"/>
              </a:avLst>
            </a:prstGeom>
            <a:solidFill>
              <a:srgbClr val="0066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BEEF37-9583-A0C8-A3E9-78AC2BF47119}"/>
                </a:ext>
              </a:extLst>
            </p:cNvPr>
            <p:cNvSpPr/>
            <p:nvPr/>
          </p:nvSpPr>
          <p:spPr>
            <a:xfrm rot="13485199">
              <a:off x="7462426" y="-10883"/>
              <a:ext cx="2133600" cy="1539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83CB5738-09C9-AEC0-F5BE-538BA36E72F4}"/>
                </a:ext>
              </a:extLst>
            </p:cNvPr>
            <p:cNvSpPr/>
            <p:nvPr/>
          </p:nvSpPr>
          <p:spPr>
            <a:xfrm rot="18900000">
              <a:off x="8672568" y="1085543"/>
              <a:ext cx="694944" cy="1528925"/>
            </a:xfrm>
            <a:prstGeom prst="roundRect">
              <a:avLst>
                <a:gd name="adj" fmla="val 2382"/>
              </a:avLst>
            </a:prstGeom>
            <a:solidFill>
              <a:srgbClr val="9CA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1BBCCD-49E3-D525-599B-2CB5FC737E30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8408"/>
            </a:xfrm>
            <a:prstGeom prst="rect">
              <a:avLst/>
            </a:prstGeom>
          </p:spPr>
        </p:pic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C812E0E2-E920-4949-FF7A-733C33A2B839}"/>
                </a:ext>
              </a:extLst>
            </p:cNvPr>
            <p:cNvSpPr/>
            <p:nvPr/>
          </p:nvSpPr>
          <p:spPr>
            <a:xfrm rot="18900000">
              <a:off x="8526402" y="-235740"/>
              <a:ext cx="1494034" cy="1436238"/>
            </a:xfrm>
            <a:prstGeom prst="roundRect">
              <a:avLst>
                <a:gd name="adj" fmla="val 2382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9371ADFF-9DDD-9F6F-36A1-AEF3814C8EED}"/>
                </a:ext>
              </a:extLst>
            </p:cNvPr>
            <p:cNvSpPr/>
            <p:nvPr/>
          </p:nvSpPr>
          <p:spPr>
            <a:xfrm rot="18900000">
              <a:off x="6933931" y="-758952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AE8974DA-A003-EAD7-6011-E9AC9DBD8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D03407E-E0AA-C122-1966-24D0D5CA14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508CA77-88D0-2323-BC44-FE9C6D8E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002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er 1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F2ED3D-27BD-F664-6459-5B896256AEB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0167"/>
            <a:chOff x="6827057" y="-761520"/>
            <a:chExt cx="3094966" cy="450016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FB2265D-BE46-17A7-1ABC-92C7750EBC9C}"/>
                </a:ext>
              </a:extLst>
            </p:cNvPr>
            <p:cNvSpPr/>
            <p:nvPr/>
          </p:nvSpPr>
          <p:spPr>
            <a:xfrm rot="18900000">
              <a:off x="7452337" y="155002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84379A91-18EA-769F-1F85-CA7278A333CA}"/>
                </a:ext>
              </a:extLst>
            </p:cNvPr>
            <p:cNvSpPr/>
            <p:nvPr/>
          </p:nvSpPr>
          <p:spPr>
            <a:xfrm rot="18900000">
              <a:off x="8427989" y="-237205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40520168-47F0-1674-5E16-4E8846260C3E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ADB36E-B305-BF00-17FD-CA572E97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0139" y="538635"/>
              <a:ext cx="978408" cy="976716"/>
            </a:xfrm>
            <a:prstGeom prst="rect">
              <a:avLst/>
            </a:prstGeom>
          </p:spPr>
        </p:pic>
      </p:grp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F42A5D5-5AB4-6439-3E47-18B1549388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FBAB2C9-4D8E-ADF8-DF1F-A077FC3C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167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worke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0A410B3-C415-7799-0F0F-0A511FEF2F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B06584C-EA4D-ABED-BA77-AD7F40C5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374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g mgm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3FAD43-56D3-9F07-F872-9229C2533B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4AA15D0-1228-16BE-8645-1F5A3D8C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959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ther stati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"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326CFEE-F55A-F1EF-ED20-36E14E04EB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4F0A538A-F36E-7CC7-AD82-B648BE3A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523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line along road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FB2265D-BE46-17A7-1ABC-92C7750EBC9C}"/>
              </a:ext>
            </a:extLst>
          </p:cNvPr>
          <p:cNvSpPr/>
          <p:nvPr/>
        </p:nvSpPr>
        <p:spPr>
          <a:xfrm rot="18900000">
            <a:off x="7582996" y="155002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84379A91-18EA-769F-1F85-CA7278A333CA}"/>
              </a:ext>
            </a:extLst>
          </p:cNvPr>
          <p:cNvSpPr/>
          <p:nvPr/>
        </p:nvSpPr>
        <p:spPr>
          <a:xfrm rot="18900000">
            <a:off x="8558648" y="-237205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40520168-47F0-1674-5E16-4E8846260C3E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ADB36E-B305-BF00-17FD-CA572E97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798" y="538635"/>
            <a:ext cx="978408" cy="976716"/>
          </a:xfrm>
          <a:prstGeom prst="rect">
            <a:avLst/>
          </a:prstGeom>
        </p:spPr>
      </p:pic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306105B9-9082-DF59-E66D-76DDCC364CF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14319" y="4858410"/>
            <a:ext cx="7001081" cy="204351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4516A05-A374-C3DD-B9D8-2F6EE576429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37473C0-DECC-8485-0A88-38511F6E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12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worker 2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691D9D0-DB65-6FD2-E37B-15EF084D97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9A10C4-8DE1-41A2-0A2B-39857892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060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scop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DA06066-4999-40AB-3D21-26BB4E3A92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40116F-BC64-D8F5-C459-14186942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6454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scope 2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B42899B-F2CB-DF9B-47B1-890FE45D0F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300659-809A-2421-0A61-625F47A5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4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res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A4CE0C-D923-6D85-8E48-FA4C58D89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3EB7A88-FA73-C65C-B0CE-388ACFFDE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659" y="1908633"/>
            <a:ext cx="8572500" cy="4257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B3677B1-A3EB-046B-1FF3-4D32785A94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42CC492-539A-8020-BB07-AD650572F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16BE053E-E6E1-CE0B-7581-D0484AB5A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14912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4AE1B22-00CA-23CF-D9A0-33C1F6F8E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4912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CED0467-EEF9-3646-AAF9-ECE142BBB7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659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0D5C07-7763-6B9B-0E6D-51AB1A67A2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5659" y="3652410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22714B7-7848-0A95-0012-3DC1C61891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4912" y="3384085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3221A13-A2C6-7220-09AF-F6F52E087D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4912" y="3652410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</p:spTree>
    <p:extLst>
      <p:ext uri="{BB962C8B-B14F-4D97-AF65-F5344CB8AC3E}">
        <p14:creationId xmlns:p14="http://schemas.microsoft.com/office/powerpoint/2010/main" val="3172529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D9156B-A5FA-09E3-FBCF-6DDC8434104A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827057" y="-761520"/>
            <a:chExt cx="3094966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FC2E88AB-AEEA-AD4F-6153-82FB56BCF484}"/>
                </a:ext>
              </a:extLst>
            </p:cNvPr>
            <p:cNvSpPr/>
            <p:nvPr/>
          </p:nvSpPr>
          <p:spPr>
            <a:xfrm rot="18900000">
              <a:off x="7449581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5C15AF8-8604-695B-FE1F-1D13A5B98A2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6716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1D848B3F-BB0A-5126-FEE2-8E1B0C968B30}"/>
                </a:ext>
              </a:extLst>
            </p:cNvPr>
            <p:cNvSpPr/>
            <p:nvPr/>
          </p:nvSpPr>
          <p:spPr>
            <a:xfrm rot="18900000">
              <a:off x="8427989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9B01574B-C3D4-AA9F-A8DE-E681905B1C8C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D0B5FE7-E798-2DB1-A8C5-01DD8A7E66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06B66-7713-F2E5-A964-9514B2C3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562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grounding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50000" r="-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A82709C-3AF2-343E-8071-FB950BA2F2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A7BEF2-E0FA-463B-E758-0885A454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681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dergrounding 2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336168C-12FF-ABD1-65EA-173F47658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5FD4DA-62FE-3211-14AA-7BB05CD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87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ll phon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C2E88AB-AEEA-AD4F-6153-82FB56BCF484}"/>
              </a:ext>
            </a:extLst>
          </p:cNvPr>
          <p:cNvSpPr/>
          <p:nvPr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C15AF8-8604-695B-FE1F-1D13A5B98A2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1D848B3F-BB0A-5126-FEE2-8E1B0C968B3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B01574B-C3D4-AA9F-A8DE-E681905B1C8C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CC7605F8-A76B-EC48-30D9-3E03F03AD170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4B64B8FA-0504-82F5-850F-F678C018C8B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B13E883-5C04-1786-0E30-0F2BB90668F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5DBD5-80F1-7B1C-280B-5BFA28A8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2525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ver Creek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B7B168D-F357-1928-E2DE-BC1A82F97233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31152" y="-761520"/>
            <a:chExt cx="3094234" cy="4504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6EB2C2-C0E4-0C17-6667-32A1E3A46AE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0696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E51319AE-7367-9AA3-DBDD-CC97E7CD5D20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7450BDA2-BBA8-07E0-1E4E-6952A918B3A1}"/>
                </a:ext>
              </a:extLst>
            </p:cNvPr>
            <p:cNvSpPr/>
            <p:nvPr/>
          </p:nvSpPr>
          <p:spPr>
            <a:xfrm rot="18900000">
              <a:off x="693115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6A256429-4FBB-4222-8E99-FB5BF84B407D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92397F-259D-ECCD-32CF-8D4AF9F9DE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F574D7D-21B3-8832-A883-09BAAC52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202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ruck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EB2C2-C0E4-0C17-6667-32A1E3A46A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51319AE-7367-9AA3-DBDD-CC97E7CD5D2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7450BDA2-BBA8-07E0-1E4E-6952A918B3A1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6A256429-4FBB-4222-8E99-FB5BF84B407D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29AB00B-3974-98A9-48F7-A286D8AC32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B0E2DA6-C30A-85DD-EEBA-EDE03AB4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52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R w/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6EB2C2-C0E4-0C17-6667-32A1E3A46AE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51319AE-7367-9AA3-DBDD-CC97E7CD5D20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7450BDA2-BBA8-07E0-1E4E-6952A918B3A1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6A256429-4FBB-4222-8E99-FB5BF84B407D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03173BCD-2A3A-B038-D929-D472339E748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87965" y="4863187"/>
            <a:ext cx="6527434" cy="210312"/>
          </a:xfrm>
          <a:prstGeom prst="rect">
            <a:avLst/>
          </a:prstGeom>
        </p:spPr>
        <p:txBody>
          <a:bodyPr wrap="square" lIns="45720" rIns="45720" anchor="ctr">
            <a:sp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A9874C8C-0093-90E5-4A6C-F45212800AD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937EC66-76B8-4672-C569-47ACDF11BE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8E0CFA9-EEFC-2ED1-E491-4FF4226D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578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ck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8580BA5-8E8A-A9EC-D650-5C42B6915DD9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31152" y="-761520"/>
            <a:chExt cx="3094234" cy="4504627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457BD85F-E61D-22AE-758F-70BF7FF74CF6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291744E-360D-AF5F-4C78-3729BEBCF25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0696" y="539496"/>
              <a:ext cx="978408" cy="976716"/>
            </a:xfrm>
            <a:prstGeom prst="rect">
              <a:avLst/>
            </a:prstGeom>
          </p:spPr>
        </p:pic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7FCF3DAF-AD67-5A6E-65B9-53D596942DED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13">
              <a:extLst>
                <a:ext uri="{FF2B5EF4-FFF2-40B4-BE49-F238E27FC236}">
                  <a16:creationId xmlns:a16="http://schemas.microsoft.com/office/drawing/2014/main" id="{99B63D72-A142-3BC7-D5CE-FD7680321588}"/>
                </a:ext>
              </a:extLst>
            </p:cNvPr>
            <p:cNvSpPr/>
            <p:nvPr/>
          </p:nvSpPr>
          <p:spPr>
            <a:xfrm rot="18900000">
              <a:off x="693115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650E3-39AB-3EDB-2196-12DC3D2D39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830C5F-2816-6055-2508-3096E3A0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876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F outreac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F18D8-927F-C88A-540F-CA51D66035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FB0B2-D9ED-A447-E096-827C1D1A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5065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wir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B11DC6-E62B-5591-0838-DB855422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91399" y="3262599"/>
            <a:ext cx="5152601" cy="1648832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158AA-0D3F-4528-802C-7D462216CD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7B5068F-01C8-7366-54DC-572CB6B9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5F6EBF6-9B67-2F0C-BA85-8AF5B320B8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3A1F099-3BAC-A54E-25C2-BA8960AB1A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Contact name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8B5828A-123B-7BF4-4F8A-CF69B3B38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4101917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mission work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457BD85F-E61D-22AE-758F-70BF7FF74CF6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91744E-360D-AF5F-4C78-3729BEBCF2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47992" y="539496"/>
            <a:ext cx="978408" cy="976716"/>
          </a:xfrm>
          <a:prstGeom prst="rect">
            <a:avLst/>
          </a:prstGeom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7FCF3DAF-AD67-5A6E-65B9-53D596942DED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99B63D72-A142-3BC7-D5CE-FD7680321588}"/>
              </a:ext>
            </a:extLst>
          </p:cNvPr>
          <p:cNvSpPr/>
          <p:nvPr/>
        </p:nvSpPr>
        <p:spPr>
          <a:xfrm rot="18900000">
            <a:off x="6958448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F8D09C96-64B5-FAFD-FA6C-422A303F0E0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B51F93A9-F5D4-C8D6-C985-7C7B740EFF5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2379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1321A-9CFE-2AAA-8761-389B3C2069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53ADA4-971C-84F4-9086-4463B4A5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118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dfarm 1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B664111-388D-156F-5C06-67852178850B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930420" y="-761520"/>
            <a:chExt cx="3094966" cy="45046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E84AD5-1BAA-B0C2-F5A4-A505FBD6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E5840E5-4C19-F756-97AA-893E163A9E6A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9A40D00F-D9E4-E567-669A-5506B7B48097}"/>
                </a:ext>
              </a:extLst>
            </p:cNvPr>
            <p:cNvSpPr/>
            <p:nvPr/>
          </p:nvSpPr>
          <p:spPr>
            <a:xfrm rot="18900000">
              <a:off x="6930420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082EBB8-AF14-8BB3-2AF0-4D1C3E7706E3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C82214EB-86C4-D87E-B700-3C515EA9C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9E58556A-5E5C-74EE-A1B2-221204823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C6997-9F61-E0CC-D73B-0AB2009BB9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40FE9CF-E372-CA03-4973-0F599C24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3689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rgency Prep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E84AD5-1BAA-B0C2-F5A4-A505FBD62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6E5840E5-4C19-F756-97AA-893E163A9E6A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2383"/>
            </a:avLst>
          </a:prstGeom>
          <a:solidFill>
            <a:srgbClr val="C3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9A40D00F-D9E4-E567-669A-5506B7B48097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82EBB8-AF14-8BB3-2AF0-4D1C3E7706E3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09" b="4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 descr="Footnote">
            <a:extLst>
              <a:ext uri="{FF2B5EF4-FFF2-40B4-BE49-F238E27FC236}">
                <a16:creationId xmlns:a16="http://schemas.microsoft.com/office/drawing/2014/main" id="{C82214EB-86C4-D87E-B700-3C515EA9CE4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6" name="Text Placeholder 4" descr="Footnote">
            <a:extLst>
              <a:ext uri="{FF2B5EF4-FFF2-40B4-BE49-F238E27FC236}">
                <a16:creationId xmlns:a16="http://schemas.microsoft.com/office/drawing/2014/main" id="{9E58556A-5E5C-74EE-A1B2-22120482368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136DD-B739-B2FC-877D-503B77E059B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7E51AC4-F1E1-2A43-0706-BD6CB289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548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tatio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ED1925-593F-852A-1411-A68AEA1C7C13}"/>
              </a:ext>
            </a:extLst>
          </p:cNvPr>
          <p:cNvGrpSpPr/>
          <p:nvPr userDrawn="1"/>
        </p:nvGrpSpPr>
        <p:grpSpPr>
          <a:xfrm>
            <a:off x="6957718" y="-761520"/>
            <a:ext cx="3094964" cy="4504627"/>
            <a:chOff x="6930422" y="-761520"/>
            <a:chExt cx="3094964" cy="450462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4C3CEF61-B5A2-C0FD-EAB8-5732DAFB56E5}"/>
                </a:ext>
              </a:extLst>
            </p:cNvPr>
            <p:cNvSpPr/>
            <p:nvPr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41EF23-DDB7-846D-FD82-66A7FF9E0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1173" y="539496"/>
              <a:ext cx="978408" cy="976716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E0977141-38DC-9908-28F0-71BF3CD1CB27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ABDF56C3-61E0-CC50-6303-F0C717BE6981}"/>
                </a:ext>
              </a:extLst>
            </p:cNvPr>
            <p:cNvSpPr/>
            <p:nvPr/>
          </p:nvSpPr>
          <p:spPr>
            <a:xfrm rot="18900000">
              <a:off x="6930422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361D2571-A758-5227-2398-7B0AF7D8A4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4" name="Text Placeholder 4" descr="Footnote">
            <a:extLst>
              <a:ext uri="{FF2B5EF4-FFF2-40B4-BE49-F238E27FC236}">
                <a16:creationId xmlns:a16="http://schemas.microsoft.com/office/drawing/2014/main" id="{D9569A2F-E036-FC56-FD84-214C3DA832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36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B96DF40-762B-2AF5-4540-0383D3D599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88C101-D9AD-08A3-E31D-EE8DEC4C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315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er 2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CF57DB7-C28A-E693-D3CF-58456029BFCC}"/>
              </a:ext>
            </a:extLst>
          </p:cNvPr>
          <p:cNvGrpSpPr/>
          <p:nvPr userDrawn="1"/>
        </p:nvGrpSpPr>
        <p:grpSpPr>
          <a:xfrm>
            <a:off x="6957716" y="-761520"/>
            <a:ext cx="3094966" cy="4504627"/>
            <a:chOff x="6930420" y="-761520"/>
            <a:chExt cx="3094966" cy="45046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52FC05-F961-A9BD-B984-919EB694EA6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1171" y="539496"/>
              <a:ext cx="978408" cy="976716"/>
            </a:xfrm>
            <a:prstGeom prst="rect">
              <a:avLst/>
            </a:prstGeom>
          </p:spPr>
        </p:pic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AB5F865A-D18F-9708-90A2-E88941D1891F}"/>
                </a:ext>
              </a:extLst>
            </p:cNvPr>
            <p:cNvSpPr/>
            <p:nvPr/>
          </p:nvSpPr>
          <p:spPr>
            <a:xfrm rot="18900000">
              <a:off x="8531352" y="-237744"/>
              <a:ext cx="1494034" cy="1436238"/>
            </a:xfrm>
            <a:prstGeom prst="roundRect">
              <a:avLst>
                <a:gd name="adj" fmla="val 878"/>
              </a:avLst>
            </a:prstGeom>
            <a:solidFill>
              <a:srgbClr val="C3E7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BD9B6691-CF13-C6E3-C559-252B9EA718CB}"/>
                </a:ext>
              </a:extLst>
            </p:cNvPr>
            <p:cNvSpPr/>
            <p:nvPr/>
          </p:nvSpPr>
          <p:spPr>
            <a:xfrm rot="18900000">
              <a:off x="6930420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172EF8D9-9C52-6A3A-1870-24EC51CBB3EA}"/>
                </a:ext>
              </a:extLst>
            </p:cNvPr>
            <p:cNvSpPr/>
            <p:nvPr userDrawn="1"/>
          </p:nvSpPr>
          <p:spPr>
            <a:xfrm rot="18900000">
              <a:off x="7552944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DE1A1AF-0EBF-5CB1-9123-4ABC20620A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D64BC6-D620-9128-C36A-9E964F8B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14515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C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2FC05-F961-A9BD-B984-919EB694EA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B5F865A-D18F-9708-90A2-E88941D1891F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D9B6691-CF13-C6E3-C559-252B9EA718CB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72EF8D9-9C52-6A3A-1870-24EC51CBB3EA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7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39D7537-5053-5249-EF0A-A399608439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2B6598-53A5-85EF-134D-6FB1017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ttery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52FC05-F961-A9BD-B984-919EB694EA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8467" y="539496"/>
            <a:ext cx="978408" cy="976716"/>
          </a:xfrm>
          <a:prstGeom prst="rect">
            <a:avLst/>
          </a:prstGeom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B5F865A-D18F-9708-90A2-E88941D1891F}"/>
              </a:ext>
            </a:extLst>
          </p:cNvPr>
          <p:cNvSpPr/>
          <p:nvPr/>
        </p:nvSpPr>
        <p:spPr>
          <a:xfrm rot="18900000">
            <a:off x="8558648" y="-237744"/>
            <a:ext cx="1494034" cy="1436238"/>
          </a:xfrm>
          <a:prstGeom prst="roundRect">
            <a:avLst>
              <a:gd name="adj" fmla="val 878"/>
            </a:avLst>
          </a:prstGeom>
          <a:solidFill>
            <a:srgbClr val="C3E7E3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BD9B6691-CF13-C6E3-C559-252B9EA718CB}"/>
              </a:ext>
            </a:extLst>
          </p:cNvPr>
          <p:cNvSpPr/>
          <p:nvPr/>
        </p:nvSpPr>
        <p:spPr>
          <a:xfrm rot="18900000">
            <a:off x="6957716" y="-761520"/>
            <a:ext cx="1494034" cy="1436238"/>
          </a:xfrm>
          <a:prstGeom prst="roundRect">
            <a:avLst>
              <a:gd name="adj" fmla="val 2771"/>
            </a:avLst>
          </a:prstGeom>
          <a:solidFill>
            <a:srgbClr val="58C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72EF8D9-9C52-6A3A-1870-24EC51CBB3EA}"/>
              </a:ext>
            </a:extLst>
          </p:cNvPr>
          <p:cNvSpPr/>
          <p:nvPr userDrawn="1"/>
        </p:nvSpPr>
        <p:spPr>
          <a:xfrm rot="18900000">
            <a:off x="7580240" y="1554480"/>
            <a:ext cx="2276701" cy="2188627"/>
          </a:xfrm>
          <a:prstGeom prst="roundRect">
            <a:avLst>
              <a:gd name="adj" fmla="val 1262"/>
            </a:avLst>
          </a:prstGeom>
          <a:blipFill dpi="0" rotWithShape="0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E1752823-B75B-230F-FD13-347A06EBA82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C70F5697-7D17-5914-66BB-54E2EDDE0EA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77944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D24EC2B-C1C0-B6F4-CA91-57DBDB635D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897057-C225-B7CE-DFC3-76FD5D1F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28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a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FD521-4EF5-929D-88CB-9F2E3716BD08}"/>
              </a:ext>
            </a:extLst>
          </p:cNvPr>
          <p:cNvGrpSpPr/>
          <p:nvPr userDrawn="1"/>
        </p:nvGrpSpPr>
        <p:grpSpPr>
          <a:xfrm>
            <a:off x="6958448" y="-761520"/>
            <a:ext cx="3094234" cy="4504627"/>
            <a:chOff x="6958448" y="-761520"/>
            <a:chExt cx="3094234" cy="45046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9B1D1-9DC2-3843-E733-440456BC879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7992" y="539496"/>
              <a:ext cx="978408" cy="976716"/>
            </a:xfrm>
            <a:prstGeom prst="rect">
              <a:avLst/>
            </a:prstGeom>
          </p:spPr>
        </p:pic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66324C7C-FB01-9AD9-88CF-E5B5E341525B}"/>
                </a:ext>
              </a:extLst>
            </p:cNvPr>
            <p:cNvSpPr/>
            <p:nvPr/>
          </p:nvSpPr>
          <p:spPr>
            <a:xfrm rot="18900000">
              <a:off x="8558648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1E513EF1-7315-202C-F8FB-E73F4C3A5F90}"/>
                </a:ext>
              </a:extLst>
            </p:cNvPr>
            <p:cNvSpPr/>
            <p:nvPr/>
          </p:nvSpPr>
          <p:spPr>
            <a:xfrm rot="18900000">
              <a:off x="6958448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18A1C963-2895-CE1F-1634-230963978D83}"/>
                </a:ext>
              </a:extLst>
            </p:cNvPr>
            <p:cNvSpPr/>
            <p:nvPr userDrawn="1"/>
          </p:nvSpPr>
          <p:spPr>
            <a:xfrm rot="18900000">
              <a:off x="7580376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4" descr="Footnote">
            <a:extLst>
              <a:ext uri="{FF2B5EF4-FFF2-40B4-BE49-F238E27FC236}">
                <a16:creationId xmlns:a16="http://schemas.microsoft.com/office/drawing/2014/main" id="{241B1B4B-AA3B-BB0C-2F3A-32AEB2A1AE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4" name="Text Placeholder 4" descr="Footnote">
            <a:extLst>
              <a:ext uri="{FF2B5EF4-FFF2-40B4-BE49-F238E27FC236}">
                <a16:creationId xmlns:a16="http://schemas.microsoft.com/office/drawing/2014/main" id="{F3116553-24DE-3F61-F29F-7F8DAAEA1F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36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6E8A437-1FA7-929C-6A5F-78957551D0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C2FDD98-214B-A701-DB94-D69E7DF1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7115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nd/Solar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56BAFB0-C8AF-7BA2-E86C-63E50BE8EA7C}"/>
              </a:ext>
            </a:extLst>
          </p:cNvPr>
          <p:cNvGrpSpPr/>
          <p:nvPr userDrawn="1"/>
        </p:nvGrpSpPr>
        <p:grpSpPr>
          <a:xfrm>
            <a:off x="6957717" y="-761520"/>
            <a:ext cx="3094965" cy="4504627"/>
            <a:chOff x="6827057" y="-761520"/>
            <a:chExt cx="3094965" cy="4504627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3BABEA7-D2B6-35F5-B14B-ED315A5030B7}"/>
                </a:ext>
              </a:extLst>
            </p:cNvPr>
            <p:cNvSpPr/>
            <p:nvPr/>
          </p:nvSpPr>
          <p:spPr>
            <a:xfrm rot="18900000">
              <a:off x="7449580" y="1554480"/>
              <a:ext cx="2276701" cy="2188627"/>
            </a:xfrm>
            <a:prstGeom prst="roundRect">
              <a:avLst>
                <a:gd name="adj" fmla="val 1262"/>
              </a:avLst>
            </a:prstGeom>
            <a:blipFill dpi="0" rotWithShape="0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3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0D0F39-D88C-700D-AEDA-9AB197E95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808" y="539496"/>
              <a:ext cx="978408" cy="978408"/>
            </a:xfrm>
            <a:prstGeom prst="rect">
              <a:avLst/>
            </a:prstGeom>
          </p:spPr>
        </p:pic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6CB0C13C-4061-0A41-55E7-9A2D03E17870}"/>
                </a:ext>
              </a:extLst>
            </p:cNvPr>
            <p:cNvSpPr/>
            <p:nvPr/>
          </p:nvSpPr>
          <p:spPr>
            <a:xfrm rot="18900000">
              <a:off x="8427988" y="-237744"/>
              <a:ext cx="1494034" cy="1436238"/>
            </a:xfrm>
            <a:prstGeom prst="roundRect">
              <a:avLst>
                <a:gd name="adj" fmla="val 2383"/>
              </a:avLst>
            </a:prstGeom>
            <a:solidFill>
              <a:srgbClr val="C3E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55FA7F42-6DA8-4052-1F23-F8EA0B1B9244}"/>
                </a:ext>
              </a:extLst>
            </p:cNvPr>
            <p:cNvSpPr/>
            <p:nvPr/>
          </p:nvSpPr>
          <p:spPr>
            <a:xfrm rot="18900000">
              <a:off x="6827057" y="-761520"/>
              <a:ext cx="1494034" cy="1436238"/>
            </a:xfrm>
            <a:prstGeom prst="roundRect">
              <a:avLst>
                <a:gd name="adj" fmla="val 2771"/>
              </a:avLst>
            </a:prstGeom>
            <a:solidFill>
              <a:srgbClr val="58C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9BCBFDC4-B662-513A-9076-00C6F919CB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99EB069C-674C-70E3-341B-252F76A4E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360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AE100BA-53E4-1335-45C6-9684698BFD9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6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6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A1A107-59F7-9030-0DD2-0E6860E3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353215"/>
            <a:ext cx="7511651" cy="628469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63570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mond (greyed ou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F36D68-9C94-E622-F421-3E5F0E1C70EF}"/>
              </a:ext>
            </a:extLst>
          </p:cNvPr>
          <p:cNvGrpSpPr/>
          <p:nvPr userDrawn="1"/>
        </p:nvGrpSpPr>
        <p:grpSpPr>
          <a:xfrm>
            <a:off x="7270216" y="-1075440"/>
            <a:ext cx="2913675" cy="2195182"/>
            <a:chOff x="7270216" y="-1075440"/>
            <a:chExt cx="2913675" cy="2195182"/>
          </a:xfrm>
        </p:grpSpPr>
        <p:sp>
          <p:nvSpPr>
            <p:cNvPr id="3" name="Rounded Rectangle 11">
              <a:extLst>
                <a:ext uri="{FF2B5EF4-FFF2-40B4-BE49-F238E27FC236}">
                  <a16:creationId xmlns:a16="http://schemas.microsoft.com/office/drawing/2014/main" id="{4527B9F4-9560-EB36-E12D-710B859A2462}"/>
                </a:ext>
              </a:extLst>
            </p:cNvPr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 rot="2700000">
              <a:off x="8292035" y="-1094183"/>
              <a:ext cx="1873113" cy="1910599"/>
            </a:xfrm>
            <a:prstGeom prst="roundRect">
              <a:avLst>
                <a:gd name="adj" fmla="val 2645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73238211-AEEA-6144-C6D7-A25D762B6322}"/>
                </a:ext>
              </a:extLst>
            </p:cNvPr>
            <p:cNvSpPr>
              <a:spLocks noChangeAspect="1"/>
            </p:cNvSpPr>
            <p:nvPr userDrawn="1">
              <p:custDataLst>
                <p:tags r:id="rId2"/>
              </p:custDataLst>
            </p:nvPr>
          </p:nvSpPr>
          <p:spPr>
            <a:xfrm rot="2700000">
              <a:off x="7378647" y="114235"/>
              <a:ext cx="899094" cy="917088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id="{E1FBC52F-767D-084E-0EC4-FC921A2F0E78}"/>
                </a:ext>
              </a:extLst>
            </p:cNvPr>
            <p:cNvSpPr>
              <a:spLocks noChangeAspect="1"/>
            </p:cNvSpPr>
            <p:nvPr userDrawn="1">
              <p:custDataLst>
                <p:tags r:id="rId3"/>
              </p:custDataLst>
            </p:nvPr>
          </p:nvSpPr>
          <p:spPr>
            <a:xfrm rot="2700000">
              <a:off x="8314333" y="703534"/>
              <a:ext cx="412085" cy="420332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EFDC2069-66C2-738F-6F33-ED5DDDAC9739}"/>
                </a:ext>
              </a:extLst>
            </p:cNvPr>
            <p:cNvSpPr>
              <a:spLocks noChangeAspect="1"/>
            </p:cNvSpPr>
            <p:nvPr userDrawn="1">
              <p:custDataLst>
                <p:tags r:id="rId4"/>
              </p:custDataLst>
            </p:nvPr>
          </p:nvSpPr>
          <p:spPr>
            <a:xfrm rot="2700000">
              <a:off x="7274339" y="-349049"/>
              <a:ext cx="412085" cy="420332"/>
            </a:xfrm>
            <a:prstGeom prst="roundRect">
              <a:avLst>
                <a:gd name="adj" fmla="val 5978"/>
              </a:avLst>
            </a:prstGeom>
            <a:solidFill>
              <a:srgbClr val="767171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 Placeholder 4" descr="Footnote">
            <a:extLst>
              <a:ext uri="{FF2B5EF4-FFF2-40B4-BE49-F238E27FC236}">
                <a16:creationId xmlns:a16="http://schemas.microsoft.com/office/drawing/2014/main" id="{7FC2F6EB-BF76-8993-CD21-3970438ABC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864608"/>
            <a:ext cx="5676514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9" name="Text Placeholder 4" descr="Footnote">
            <a:extLst>
              <a:ext uri="{FF2B5EF4-FFF2-40B4-BE49-F238E27FC236}">
                <a16:creationId xmlns:a16="http://schemas.microsoft.com/office/drawing/2014/main" id="{EC88082F-59AC-C220-5659-E1CEEF65B3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2853A-3316-9AFC-1077-84F387693642}"/>
              </a:ext>
            </a:extLst>
          </p:cNvPr>
          <p:cNvSpPr txBox="1"/>
          <p:nvPr userDrawn="1"/>
        </p:nvSpPr>
        <p:spPr>
          <a:xfrm>
            <a:off x="8470481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9EFA22-F4DE-6AD1-1F8E-9EC63BE7EB01}"/>
              </a:ext>
            </a:extLst>
          </p:cNvPr>
          <p:cNvCxnSpPr/>
          <p:nvPr userDrawn="1"/>
        </p:nvCxnSpPr>
        <p:spPr>
          <a:xfrm>
            <a:off x="3200401" y="971550"/>
            <a:ext cx="0" cy="3200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88C0FAE9-BAF8-BC0D-D5D5-42AB8D4E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78891"/>
            <a:ext cx="8604504" cy="702793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lang="en-US" sz="3200" b="1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76ABA93-EBC5-ECDF-5F36-2AC5550090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7806" y="1047750"/>
            <a:ext cx="5439493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tx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B218277-C5E3-8DF0-6602-19DBC49DF6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2" y="1047750"/>
            <a:ext cx="2696296" cy="3124198"/>
          </a:xfrm>
          <a:prstGeom prst="rect">
            <a:avLst/>
          </a:prstGeom>
        </p:spPr>
        <p:txBody>
          <a:bodyPr lIns="45720" rIns="45720" anchor="ctr"/>
          <a:lstStyle>
            <a:lvl1pPr marL="0" indent="0">
              <a:lnSpc>
                <a:spcPct val="108000"/>
              </a:lnSpc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None/>
              <a:defRPr sz="1250" b="0">
                <a:solidFill>
                  <a:schemeClr val="tx1"/>
                </a:solidFill>
              </a:defRPr>
            </a:lvl1pPr>
            <a:lvl2pPr marL="0" indent="0">
              <a:lnSpc>
                <a:spcPct val="108000"/>
              </a:lnSpc>
              <a:spcBef>
                <a:spcPts val="100"/>
              </a:spcBef>
              <a:buClr>
                <a:schemeClr val="accent6"/>
              </a:buClr>
              <a:buFont typeface="Wingdings" panose="05000000000000000000" pitchFamily="2" charset="2"/>
              <a:buNone/>
              <a:defRPr sz="1400" b="1">
                <a:solidFill>
                  <a:schemeClr val="bg1"/>
                </a:solidFill>
              </a:defRPr>
            </a:lvl2pPr>
            <a:lvl3pPr marL="342900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" panose="05000000000000000000" pitchFamily="2" charset="2"/>
              <a:buChar char="u"/>
              <a:defRPr sz="1200">
                <a:solidFill>
                  <a:schemeClr val="bg1"/>
                </a:solidFill>
              </a:defRPr>
            </a:lvl3pPr>
            <a:lvl4pPr marL="631825" indent="-228600">
              <a:lnSpc>
                <a:spcPct val="108000"/>
              </a:lnSpc>
              <a:spcBef>
                <a:spcPts val="100"/>
              </a:spcBef>
              <a:buClr>
                <a:schemeClr val="bg1"/>
              </a:buClr>
              <a:buFont typeface="Wingdings 2" panose="05020102010507070707" pitchFamily="18" charset="2"/>
              <a:buChar char="¯"/>
              <a:defRPr sz="1200">
                <a:solidFill>
                  <a:schemeClr val="bg1"/>
                </a:solidFill>
              </a:defRPr>
            </a:lvl4pPr>
            <a:lvl5pPr marL="914400" indent="-228600"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D3356E-1A24-A4DA-05BD-EC4AAD101A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516" y="4410446"/>
            <a:ext cx="930139" cy="4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more info">
    <p:bg>
      <p:bgPr>
        <a:solidFill>
          <a:srgbClr val="47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5237F37-2558-6031-F578-20EE805A1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659" y="1331220"/>
            <a:ext cx="8572500" cy="65114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DC57449-95E3-AAAE-5081-85F7431608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659" y="2729897"/>
            <a:ext cx="2468880" cy="28839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/>
              <a:t>More information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911CE2E7-16AA-01B9-1D87-DB49173CE3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659" y="29982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13" name="Text Placeholder 4" descr="Footnote">
            <a:extLst>
              <a:ext uri="{FF2B5EF4-FFF2-40B4-BE49-F238E27FC236}">
                <a16:creationId xmlns:a16="http://schemas.microsoft.com/office/drawing/2014/main" id="{247E3C23-1A1F-78E5-D321-F46EECFB33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659" y="4625450"/>
            <a:ext cx="1382102" cy="228600"/>
          </a:xfrm>
          <a:prstGeom prst="rect">
            <a:avLst/>
          </a:prstGeom>
        </p:spPr>
        <p:txBody>
          <a:bodyPr wrap="square" lIns="45720" rIns="45720" anchor="ctr">
            <a:no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10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C855188-4C65-6730-C1F1-C2D8BB852B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659" y="3352822"/>
            <a:ext cx="2468880" cy="29697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pPr lvl="0"/>
            <a:r>
              <a:rPr lang="en-US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411416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diamond with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47248-E259-9295-4E22-7AE323B7E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6986" y="4410445"/>
            <a:ext cx="930139" cy="451897"/>
          </a:xfrm>
          <a:prstGeom prst="rect">
            <a:avLst/>
          </a:prstGeom>
        </p:spPr>
      </p:pic>
      <p:sp>
        <p:nvSpPr>
          <p:cNvPr id="11" name="Text Placeholder 4" descr="Footnote">
            <a:extLst>
              <a:ext uri="{FF2B5EF4-FFF2-40B4-BE49-F238E27FC236}">
                <a16:creationId xmlns:a16="http://schemas.microsoft.com/office/drawing/2014/main" id="{B28EC0B2-B9D6-E910-A4C4-D4B12255F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12" name="Text Placeholder 4" descr="Footnote">
            <a:extLst>
              <a:ext uri="{FF2B5EF4-FFF2-40B4-BE49-F238E27FC236}">
                <a16:creationId xmlns:a16="http://schemas.microsoft.com/office/drawing/2014/main" id="{4F3861B6-23BC-B014-631B-9F1808BCC0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2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0FB51DF-9AEE-EB8E-C997-D1C21677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81157"/>
            <a:ext cx="8604504" cy="70052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C7AA2-D393-FB9E-1D5A-4CA4D6B8C8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9132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diamond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 descr="Footnote">
            <a:extLst>
              <a:ext uri="{FF2B5EF4-FFF2-40B4-BE49-F238E27FC236}">
                <a16:creationId xmlns:a16="http://schemas.microsoft.com/office/drawing/2014/main" id="{9FF92DAF-9690-E704-DFAD-44E8FBB074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3234" y="4864608"/>
            <a:ext cx="6583680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700" i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3" name="Text Placeholder 4" descr="Footnote">
            <a:extLst>
              <a:ext uri="{FF2B5EF4-FFF2-40B4-BE49-F238E27FC236}">
                <a16:creationId xmlns:a16="http://schemas.microsoft.com/office/drawing/2014/main" id="{E1D33DD3-2195-16C0-9487-A5D38DE63F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941" y="4864608"/>
            <a:ext cx="1136421" cy="228600"/>
          </a:xfrm>
          <a:prstGeom prst="rect">
            <a:avLst/>
          </a:prstGeom>
        </p:spPr>
        <p:txBody>
          <a:bodyPr wrap="square" lIns="45720" rIns="45720" anchor="ctr">
            <a:normAutofit/>
          </a:bodyPr>
          <a:lstStyle>
            <a:lvl1pPr marL="0" indent="0">
              <a:lnSpc>
                <a:spcPct val="104000"/>
              </a:lnSpc>
              <a:spcBef>
                <a:spcPts val="0"/>
              </a:spcBef>
              <a:buNone/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Month XX, 2026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7BB4FC-AFA2-17C0-014A-5357B94B31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2796" y="1056485"/>
            <a:ext cx="8604504" cy="37338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/>
            </a:lvl1pPr>
            <a:lvl2pPr marL="573088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/>
            </a:lvl2pPr>
            <a:lvl3pPr marL="914400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3pPr>
            <a:lvl4pPr marL="1255713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4pPr>
            <a:lvl5pPr marL="1603375" indent="-228600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9417740-2FD0-06F1-6870-683DCA7B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282388"/>
            <a:ext cx="8604504" cy="699297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36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96">
          <p15:clr>
            <a:srgbClr val="FBAE40"/>
          </p15:clr>
        </p15:guide>
        <p15:guide id="3" orient="horz" pos="49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182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172450" y="4767273"/>
            <a:ext cx="3810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89D8FB-434E-4C76-BDB2-481AFDC640AD}" type="slidenum">
              <a:rPr lang="en-US" sz="900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rgbClr val="474C55"/>
              </a:solidFill>
            </a:endParaRPr>
          </a:p>
        </p:txBody>
      </p:sp>
      <p:cxnSp>
        <p:nvCxnSpPr>
          <p:cNvPr id="6" name="Straight Connector 15"/>
          <p:cNvCxnSpPr/>
          <p:nvPr userDrawn="1"/>
        </p:nvCxnSpPr>
        <p:spPr>
          <a:xfrm>
            <a:off x="609600" y="85725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8"/>
            <a:ext cx="7943850" cy="536972"/>
          </a:xfrm>
        </p:spPr>
        <p:txBody>
          <a:bodyPr>
            <a:normAutofit/>
          </a:bodyPr>
          <a:lstStyle>
            <a:lvl1pPr algn="l">
              <a:defRPr lang="en-US" sz="2700" dirty="0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971550"/>
            <a:ext cx="7943850" cy="342900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474C55"/>
                </a:solidFill>
              </a:defRPr>
            </a:lvl1pPr>
            <a:lvl2pPr>
              <a:defRPr sz="1500">
                <a:solidFill>
                  <a:srgbClr val="474C55"/>
                </a:solidFill>
              </a:defRPr>
            </a:lvl2pPr>
            <a:lvl3pPr>
              <a:defRPr sz="1500">
                <a:solidFill>
                  <a:srgbClr val="474C55"/>
                </a:solidFill>
              </a:defRPr>
            </a:lvl3pPr>
            <a:lvl4pPr>
              <a:defRPr sz="1500">
                <a:solidFill>
                  <a:srgbClr val="474C55"/>
                </a:solidFill>
              </a:defRPr>
            </a:lvl4pPr>
            <a:lvl5pPr>
              <a:defRPr sz="15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8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FB85A-9AAE-0689-1F90-9F3155889DD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420" y="4075119"/>
            <a:ext cx="1613946" cy="7843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25CC8B-EF03-D461-3D88-550B0DA31DC9}"/>
              </a:ext>
            </a:extLst>
          </p:cNvPr>
          <p:cNvGrpSpPr/>
          <p:nvPr userDrawn="1"/>
        </p:nvGrpSpPr>
        <p:grpSpPr>
          <a:xfrm>
            <a:off x="3906370" y="-652331"/>
            <a:ext cx="5652331" cy="4504913"/>
            <a:chOff x="4195026" y="-389227"/>
            <a:chExt cx="5564745" cy="4328971"/>
          </a:xfrm>
        </p:grpSpPr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D4CEBD0A-6BFA-126E-259F-747833E362CD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6985513" y="-414236"/>
              <a:ext cx="2499337" cy="2549356"/>
            </a:xfrm>
            <a:prstGeom prst="roundRect">
              <a:avLst>
                <a:gd name="adj" fmla="val 2645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4A32CC36-285B-DF1F-8634-9611C5CFF6C0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8548085" y="2098727"/>
              <a:ext cx="1199682" cy="1223691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30A2B40F-93D7-DBDA-7656-4F3B3E7D71AA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5766758" y="1198183"/>
              <a:ext cx="1199682" cy="1223691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361FB8A6-D3A2-183A-1D57-E9A50086ECFC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7015265" y="1984498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AAB01195-23A4-F280-50B4-8607C6B4D9F3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5155879" y="2005895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E19EDB0A-19FC-20C8-3DA1-285ED7996C6A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6534371" y="3384388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3DBF9BDE-2F10-9F7D-0AFA-7C7A3D84F841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8396702" y="3365936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23" name="Rounded Rectangle 18">
              <a:extLst>
                <a:ext uri="{FF2B5EF4-FFF2-40B4-BE49-F238E27FC236}">
                  <a16:creationId xmlns:a16="http://schemas.microsoft.com/office/drawing/2014/main" id="{7491A891-F0A3-031F-F25E-3190447CD6F8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5627577" y="580013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  <p:sp>
          <p:nvSpPr>
            <p:cNvPr id="24" name="Rounded Rectangle 19">
              <a:extLst>
                <a:ext uri="{FF2B5EF4-FFF2-40B4-BE49-F238E27FC236}">
                  <a16:creationId xmlns:a16="http://schemas.microsoft.com/office/drawing/2014/main" id="{292413C4-5F5D-09B9-6325-01A71E0FF06C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4200527" y="1080935"/>
              <a:ext cx="549855" cy="560858"/>
            </a:xfrm>
            <a:prstGeom prst="roundRect">
              <a:avLst>
                <a:gd name="adj" fmla="val 5978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lt1">
                    <a:alpha val="50000"/>
                  </a:schemeClr>
                </a:solidFill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7B206E-654F-DB0E-57BF-24E80F3A73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1762426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7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682" r:id="rId2"/>
    <p:sldLayoutId id="2147483681" r:id="rId3"/>
    <p:sldLayoutId id="2147483675" r:id="rId4"/>
    <p:sldLayoutId id="2147483685" r:id="rId5"/>
    <p:sldLayoutId id="2147483673" r:id="rId6"/>
    <p:sldLayoutId id="2147483686" r:id="rId7"/>
    <p:sldLayoutId id="2147483747" r:id="rId8"/>
    <p:sldLayoutId id="2147483783" r:id="rId9"/>
    <p:sldLayoutId id="2147483760" r:id="rId10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 userDrawn="1">
          <p15:clr>
            <a:srgbClr val="F26B43"/>
          </p15:clr>
        </p15:guide>
        <p15:guide id="2" pos="5616" userDrawn="1">
          <p15:clr>
            <a:srgbClr val="F26B43"/>
          </p15:clr>
        </p15:guide>
        <p15:guide id="3" orient="horz" pos="1716" userDrawn="1">
          <p15:clr>
            <a:srgbClr val="F26B43"/>
          </p15:clr>
        </p15:guide>
        <p15:guide id="4" orient="horz" pos="3060" userDrawn="1">
          <p15:clr>
            <a:srgbClr val="F26B43"/>
          </p15:clr>
        </p15:guide>
        <p15:guide id="5" orient="horz" pos="8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2E5331-C254-C5D2-6158-478AACEF7AAE}"/>
              </a:ext>
            </a:extLst>
          </p:cNvPr>
          <p:cNvSpPr txBox="1"/>
          <p:nvPr userDrawn="1"/>
        </p:nvSpPr>
        <p:spPr>
          <a:xfrm>
            <a:off x="8463895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078" y="161427"/>
            <a:ext cx="705866" cy="7342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ounded Rectangle 12"/>
          <p:cNvSpPr/>
          <p:nvPr userDrawn="1"/>
        </p:nvSpPr>
        <p:spPr>
          <a:xfrm rot="18900010">
            <a:off x="8601594" y="-280963"/>
            <a:ext cx="673505" cy="1079991"/>
          </a:xfrm>
          <a:custGeom>
            <a:avLst/>
            <a:gdLst>
              <a:gd name="connsiteX0" fmla="*/ 0 w 940661"/>
              <a:gd name="connsiteY0" fmla="*/ 0 h 1079727"/>
              <a:gd name="connsiteX1" fmla="*/ 940661 w 940661"/>
              <a:gd name="connsiteY1" fmla="*/ 0 h 1079727"/>
              <a:gd name="connsiteX2" fmla="*/ 940661 w 940661"/>
              <a:gd name="connsiteY2" fmla="*/ 1079727 h 1079727"/>
              <a:gd name="connsiteX3" fmla="*/ 0 w 940661"/>
              <a:gd name="connsiteY3" fmla="*/ 1079727 h 1079727"/>
              <a:gd name="connsiteX4" fmla="*/ 0 w 940661"/>
              <a:gd name="connsiteY4" fmla="*/ 0 h 1079727"/>
              <a:gd name="connsiteX0" fmla="*/ 0 w 940661"/>
              <a:gd name="connsiteY0" fmla="*/ 6038 h 1085765"/>
              <a:gd name="connsiteX1" fmla="*/ 318952 w 940661"/>
              <a:gd name="connsiteY1" fmla="*/ 0 h 1085765"/>
              <a:gd name="connsiteX2" fmla="*/ 940661 w 940661"/>
              <a:gd name="connsiteY2" fmla="*/ 6038 h 1085765"/>
              <a:gd name="connsiteX3" fmla="*/ 940661 w 940661"/>
              <a:gd name="connsiteY3" fmla="*/ 1085765 h 1085765"/>
              <a:gd name="connsiteX4" fmla="*/ 0 w 940661"/>
              <a:gd name="connsiteY4" fmla="*/ 1085765 h 1085765"/>
              <a:gd name="connsiteX5" fmla="*/ 0 w 940661"/>
              <a:gd name="connsiteY5" fmla="*/ 6038 h 1085765"/>
              <a:gd name="connsiteX0" fmla="*/ 0 w 940661"/>
              <a:gd name="connsiteY0" fmla="*/ 0 h 1079727"/>
              <a:gd name="connsiteX1" fmla="*/ 203492 w 940661"/>
              <a:gd name="connsiteY1" fmla="*/ 17055 h 1079727"/>
              <a:gd name="connsiteX2" fmla="*/ 940661 w 940661"/>
              <a:gd name="connsiteY2" fmla="*/ 0 h 1079727"/>
              <a:gd name="connsiteX3" fmla="*/ 940661 w 940661"/>
              <a:gd name="connsiteY3" fmla="*/ 1079727 h 1079727"/>
              <a:gd name="connsiteX4" fmla="*/ 0 w 940661"/>
              <a:gd name="connsiteY4" fmla="*/ 1079727 h 1079727"/>
              <a:gd name="connsiteX5" fmla="*/ 0 w 940661"/>
              <a:gd name="connsiteY5" fmla="*/ 0 h 1079727"/>
              <a:gd name="connsiteX0" fmla="*/ 0 w 940661"/>
              <a:gd name="connsiteY0" fmla="*/ 0 h 1079727"/>
              <a:gd name="connsiteX1" fmla="*/ 203492 w 940661"/>
              <a:gd name="connsiteY1" fmla="*/ 17055 h 1079727"/>
              <a:gd name="connsiteX2" fmla="*/ 663557 w 940661"/>
              <a:gd name="connsiteY2" fmla="*/ 496481 h 1079727"/>
              <a:gd name="connsiteX3" fmla="*/ 940661 w 940661"/>
              <a:gd name="connsiteY3" fmla="*/ 1079727 h 1079727"/>
              <a:gd name="connsiteX4" fmla="*/ 0 w 940661"/>
              <a:gd name="connsiteY4" fmla="*/ 1079727 h 1079727"/>
              <a:gd name="connsiteX5" fmla="*/ 0 w 940661"/>
              <a:gd name="connsiteY5" fmla="*/ 0 h 1079727"/>
              <a:gd name="connsiteX0" fmla="*/ 0 w 663557"/>
              <a:gd name="connsiteY0" fmla="*/ 0 h 1079727"/>
              <a:gd name="connsiteX1" fmla="*/ 203492 w 663557"/>
              <a:gd name="connsiteY1" fmla="*/ 17055 h 1079727"/>
              <a:gd name="connsiteX2" fmla="*/ 663557 w 663557"/>
              <a:gd name="connsiteY2" fmla="*/ 496481 h 1079727"/>
              <a:gd name="connsiteX3" fmla="*/ 138210 w 663557"/>
              <a:gd name="connsiteY3" fmla="*/ 1050865 h 1079727"/>
              <a:gd name="connsiteX4" fmla="*/ 0 w 663557"/>
              <a:gd name="connsiteY4" fmla="*/ 1079727 h 1079727"/>
              <a:gd name="connsiteX5" fmla="*/ 0 w 663557"/>
              <a:gd name="connsiteY5" fmla="*/ 0 h 1079727"/>
              <a:gd name="connsiteX0" fmla="*/ 0 w 663557"/>
              <a:gd name="connsiteY0" fmla="*/ 0 h 1079727"/>
              <a:gd name="connsiteX1" fmla="*/ 203492 w 663557"/>
              <a:gd name="connsiteY1" fmla="*/ 17055 h 1079727"/>
              <a:gd name="connsiteX2" fmla="*/ 663557 w 663557"/>
              <a:gd name="connsiteY2" fmla="*/ 496481 h 1079727"/>
              <a:gd name="connsiteX3" fmla="*/ 138209 w 663557"/>
              <a:gd name="connsiteY3" fmla="*/ 1039319 h 1079727"/>
              <a:gd name="connsiteX4" fmla="*/ 0 w 663557"/>
              <a:gd name="connsiteY4" fmla="*/ 1079727 h 1079727"/>
              <a:gd name="connsiteX5" fmla="*/ 0 w 663557"/>
              <a:gd name="connsiteY5" fmla="*/ 0 h 1079727"/>
              <a:gd name="connsiteX0" fmla="*/ 0 w 663557"/>
              <a:gd name="connsiteY0" fmla="*/ 0 h 1079727"/>
              <a:gd name="connsiteX1" fmla="*/ 191947 w 663557"/>
              <a:gd name="connsiteY1" fmla="*/ 28601 h 1079727"/>
              <a:gd name="connsiteX2" fmla="*/ 663557 w 663557"/>
              <a:gd name="connsiteY2" fmla="*/ 496481 h 1079727"/>
              <a:gd name="connsiteX3" fmla="*/ 138209 w 663557"/>
              <a:gd name="connsiteY3" fmla="*/ 1039319 h 1079727"/>
              <a:gd name="connsiteX4" fmla="*/ 0 w 663557"/>
              <a:gd name="connsiteY4" fmla="*/ 1079727 h 1079727"/>
              <a:gd name="connsiteX5" fmla="*/ 0 w 663557"/>
              <a:gd name="connsiteY5" fmla="*/ 0 h 1079727"/>
              <a:gd name="connsiteX0" fmla="*/ 0 w 663557"/>
              <a:gd name="connsiteY0" fmla="*/ 0 h 1079727"/>
              <a:gd name="connsiteX1" fmla="*/ 191947 w 663557"/>
              <a:gd name="connsiteY1" fmla="*/ 28601 h 1079727"/>
              <a:gd name="connsiteX2" fmla="*/ 663557 w 663557"/>
              <a:gd name="connsiteY2" fmla="*/ 508026 h 1079727"/>
              <a:gd name="connsiteX3" fmla="*/ 138209 w 663557"/>
              <a:gd name="connsiteY3" fmla="*/ 1039319 h 1079727"/>
              <a:gd name="connsiteX4" fmla="*/ 0 w 663557"/>
              <a:gd name="connsiteY4" fmla="*/ 1079727 h 1079727"/>
              <a:gd name="connsiteX5" fmla="*/ 0 w 663557"/>
              <a:gd name="connsiteY5" fmla="*/ 0 h 1079727"/>
              <a:gd name="connsiteX0" fmla="*/ 0 w 663557"/>
              <a:gd name="connsiteY0" fmla="*/ 0 h 1079727"/>
              <a:gd name="connsiteX1" fmla="*/ 191947 w 663557"/>
              <a:gd name="connsiteY1" fmla="*/ 28601 h 1079727"/>
              <a:gd name="connsiteX2" fmla="*/ 663557 w 663557"/>
              <a:gd name="connsiteY2" fmla="*/ 508026 h 1079727"/>
              <a:gd name="connsiteX3" fmla="*/ 103571 w 663557"/>
              <a:gd name="connsiteY3" fmla="*/ 1073957 h 1079727"/>
              <a:gd name="connsiteX4" fmla="*/ 0 w 663557"/>
              <a:gd name="connsiteY4" fmla="*/ 1079727 h 1079727"/>
              <a:gd name="connsiteX5" fmla="*/ 0 w 663557"/>
              <a:gd name="connsiteY5" fmla="*/ 0 h 1079727"/>
              <a:gd name="connsiteX0" fmla="*/ 0 w 663557"/>
              <a:gd name="connsiteY0" fmla="*/ 264 h 1079991"/>
              <a:gd name="connsiteX1" fmla="*/ 174627 w 663557"/>
              <a:gd name="connsiteY1" fmla="*/ 0 h 1079991"/>
              <a:gd name="connsiteX2" fmla="*/ 663557 w 663557"/>
              <a:gd name="connsiteY2" fmla="*/ 508290 h 1079991"/>
              <a:gd name="connsiteX3" fmla="*/ 103571 w 663557"/>
              <a:gd name="connsiteY3" fmla="*/ 1074221 h 1079991"/>
              <a:gd name="connsiteX4" fmla="*/ 0 w 663557"/>
              <a:gd name="connsiteY4" fmla="*/ 1079991 h 1079991"/>
              <a:gd name="connsiteX5" fmla="*/ 0 w 663557"/>
              <a:gd name="connsiteY5" fmla="*/ 264 h 1079991"/>
              <a:gd name="connsiteX0" fmla="*/ 0 w 673505"/>
              <a:gd name="connsiteY0" fmla="*/ 264 h 1079991"/>
              <a:gd name="connsiteX1" fmla="*/ 174627 w 673505"/>
              <a:gd name="connsiteY1" fmla="*/ 0 h 1079991"/>
              <a:gd name="connsiteX2" fmla="*/ 673505 w 673505"/>
              <a:gd name="connsiteY2" fmla="*/ 498342 h 1079991"/>
              <a:gd name="connsiteX3" fmla="*/ 103571 w 673505"/>
              <a:gd name="connsiteY3" fmla="*/ 1074221 h 1079991"/>
              <a:gd name="connsiteX4" fmla="*/ 0 w 673505"/>
              <a:gd name="connsiteY4" fmla="*/ 1079991 h 1079991"/>
              <a:gd name="connsiteX5" fmla="*/ 0 w 673505"/>
              <a:gd name="connsiteY5" fmla="*/ 264 h 107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05" h="1079991">
                <a:moveTo>
                  <a:pt x="0" y="264"/>
                </a:moveTo>
                <a:lnTo>
                  <a:pt x="174627" y="0"/>
                </a:lnTo>
                <a:lnTo>
                  <a:pt x="673505" y="498342"/>
                </a:lnTo>
                <a:lnTo>
                  <a:pt x="103571" y="1074221"/>
                </a:lnTo>
                <a:lnTo>
                  <a:pt x="0" y="1079991"/>
                </a:lnTo>
                <a:lnTo>
                  <a:pt x="0" y="264"/>
                </a:lnTo>
                <a:close/>
              </a:path>
            </a:pathLst>
          </a:custGeom>
          <a:solidFill>
            <a:srgbClr val="C3E7E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Rounded Rectangle 13"/>
          <p:cNvSpPr/>
          <p:nvPr userDrawn="1"/>
        </p:nvSpPr>
        <p:spPr>
          <a:xfrm rot="18900010">
            <a:off x="7519797" y="-352659"/>
            <a:ext cx="711548" cy="699907"/>
          </a:xfrm>
          <a:custGeom>
            <a:avLst/>
            <a:gdLst>
              <a:gd name="connsiteX0" fmla="*/ 0 w 1123179"/>
              <a:gd name="connsiteY0" fmla="*/ 0 h 1079727"/>
              <a:gd name="connsiteX1" fmla="*/ 1123179 w 1123179"/>
              <a:gd name="connsiteY1" fmla="*/ 0 h 1079727"/>
              <a:gd name="connsiteX2" fmla="*/ 1123179 w 1123179"/>
              <a:gd name="connsiteY2" fmla="*/ 1079727 h 1079727"/>
              <a:gd name="connsiteX3" fmla="*/ 0 w 1123179"/>
              <a:gd name="connsiteY3" fmla="*/ 1079727 h 1079727"/>
              <a:gd name="connsiteX4" fmla="*/ 0 w 1123179"/>
              <a:gd name="connsiteY4" fmla="*/ 0 h 1079727"/>
              <a:gd name="connsiteX0" fmla="*/ 0 w 1123179"/>
              <a:gd name="connsiteY0" fmla="*/ 0 h 1079727"/>
              <a:gd name="connsiteX1" fmla="*/ 568971 w 1123179"/>
              <a:gd name="connsiteY1" fmla="*/ 542665 h 1079727"/>
              <a:gd name="connsiteX2" fmla="*/ 1123179 w 1123179"/>
              <a:gd name="connsiteY2" fmla="*/ 1079727 h 1079727"/>
              <a:gd name="connsiteX3" fmla="*/ 0 w 1123179"/>
              <a:gd name="connsiteY3" fmla="*/ 1079727 h 1079727"/>
              <a:gd name="connsiteX4" fmla="*/ 0 w 1123179"/>
              <a:gd name="connsiteY4" fmla="*/ 0 h 1079727"/>
              <a:gd name="connsiteX0" fmla="*/ 0 w 1123179"/>
              <a:gd name="connsiteY0" fmla="*/ 0 h 1079727"/>
              <a:gd name="connsiteX1" fmla="*/ 1123179 w 1123179"/>
              <a:gd name="connsiteY1" fmla="*/ 1079727 h 1079727"/>
              <a:gd name="connsiteX2" fmla="*/ 0 w 1123179"/>
              <a:gd name="connsiteY2" fmla="*/ 1079727 h 1079727"/>
              <a:gd name="connsiteX3" fmla="*/ 0 w 1123179"/>
              <a:gd name="connsiteY3" fmla="*/ 0 h 1079727"/>
              <a:gd name="connsiteX0" fmla="*/ 17319 w 1123179"/>
              <a:gd name="connsiteY0" fmla="*/ 0 h 1097046"/>
              <a:gd name="connsiteX1" fmla="*/ 1123179 w 1123179"/>
              <a:gd name="connsiteY1" fmla="*/ 1097046 h 1097046"/>
              <a:gd name="connsiteX2" fmla="*/ 0 w 1123179"/>
              <a:gd name="connsiteY2" fmla="*/ 1097046 h 1097046"/>
              <a:gd name="connsiteX3" fmla="*/ 17319 w 1123179"/>
              <a:gd name="connsiteY3" fmla="*/ 0 h 1097046"/>
              <a:gd name="connsiteX0" fmla="*/ 17319 w 1123179"/>
              <a:gd name="connsiteY0" fmla="*/ 0 h 1097046"/>
              <a:gd name="connsiteX1" fmla="*/ 1123179 w 1123179"/>
              <a:gd name="connsiteY1" fmla="*/ 1097046 h 1097046"/>
              <a:gd name="connsiteX2" fmla="*/ 0 w 1123179"/>
              <a:gd name="connsiteY2" fmla="*/ 1097046 h 1097046"/>
              <a:gd name="connsiteX3" fmla="*/ 17319 w 1123179"/>
              <a:gd name="connsiteY3" fmla="*/ 0 h 1097046"/>
              <a:gd name="connsiteX0" fmla="*/ 17319 w 1255979"/>
              <a:gd name="connsiteY0" fmla="*/ 0 h 1124418"/>
              <a:gd name="connsiteX1" fmla="*/ 1255980 w 1255979"/>
              <a:gd name="connsiteY1" fmla="*/ 1124418 h 1124418"/>
              <a:gd name="connsiteX2" fmla="*/ 0 w 1255979"/>
              <a:gd name="connsiteY2" fmla="*/ 1097046 h 1124418"/>
              <a:gd name="connsiteX3" fmla="*/ 17319 w 1255979"/>
              <a:gd name="connsiteY3" fmla="*/ 0 h 1124418"/>
              <a:gd name="connsiteX0" fmla="*/ 1 w 1259093"/>
              <a:gd name="connsiteY0" fmla="*/ 0 h 1106169"/>
              <a:gd name="connsiteX1" fmla="*/ 1259093 w 1259093"/>
              <a:gd name="connsiteY1" fmla="*/ 1106169 h 1106169"/>
              <a:gd name="connsiteX2" fmla="*/ 3113 w 1259093"/>
              <a:gd name="connsiteY2" fmla="*/ 1078797 h 1106169"/>
              <a:gd name="connsiteX3" fmla="*/ 1 w 1259093"/>
              <a:gd name="connsiteY3" fmla="*/ 0 h 110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093" h="1106169">
                <a:moveTo>
                  <a:pt x="1" y="0"/>
                </a:moveTo>
                <a:lnTo>
                  <a:pt x="1259093" y="1106169"/>
                </a:lnTo>
                <a:lnTo>
                  <a:pt x="3113" y="1078797"/>
                </a:lnTo>
                <a:cubicBezTo>
                  <a:pt x="2076" y="719198"/>
                  <a:pt x="1038" y="359599"/>
                  <a:pt x="1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80E7A9-2962-303C-74F5-B89195557C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1315601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8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29" r:id="rId2"/>
    <p:sldLayoutId id="2147483796" r:id="rId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rgbClr val="006671"/>
        </a:buClr>
        <a:buFont typeface="Wingdings" panose="05000000000000000000" pitchFamily="2" charset="2"/>
        <a:buChar char="u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71"/>
        </a:buClr>
        <a:buFont typeface="Wingdings 2" panose="05020102010507070707" pitchFamily="18" charset="2"/>
        <a:buChar char="¯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7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7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7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4" orient="horz" pos="612" userDrawn="1">
          <p15:clr>
            <a:srgbClr val="F26B43"/>
          </p15:clr>
        </p15:guide>
        <p15:guide id="5" orient="horz" pos="3060" userDrawn="1">
          <p15:clr>
            <a:srgbClr val="F26B43"/>
          </p15:clr>
        </p15:guide>
        <p15:guide id="6" pos="5592" userDrawn="1">
          <p15:clr>
            <a:srgbClr val="F26B43"/>
          </p15:clr>
        </p15:guide>
        <p15:guide id="7" orient="horz" pos="3012" userDrawn="1">
          <p15:clr>
            <a:srgbClr val="F26B43"/>
          </p15:clr>
        </p15:guide>
        <p15:guide id="8" orient="horz" pos="6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FC3FA-8D99-7461-BC57-B2DB4253DA44}"/>
              </a:ext>
            </a:extLst>
          </p:cNvPr>
          <p:cNvSpPr txBox="1"/>
          <p:nvPr userDrawn="1"/>
        </p:nvSpPr>
        <p:spPr>
          <a:xfrm>
            <a:off x="8463895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80E7A9-2962-303C-74F5-B89195557C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1688753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2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9" r:id="rId2"/>
    <p:sldLayoutId id="2147483766" r:id="rId3"/>
    <p:sldLayoutId id="2147483789" r:id="rId4"/>
    <p:sldLayoutId id="2147483787" r:id="rId5"/>
    <p:sldLayoutId id="2147483795" r:id="rId6"/>
    <p:sldLayoutId id="2147483710" r:id="rId7"/>
    <p:sldLayoutId id="2147483790" r:id="rId8"/>
    <p:sldLayoutId id="2147483791" r:id="rId9"/>
    <p:sldLayoutId id="2147483792" r:id="rId10"/>
    <p:sldLayoutId id="2147483763" r:id="rId11"/>
    <p:sldLayoutId id="2147483786" r:id="rId12"/>
    <p:sldLayoutId id="2147483784" r:id="rId13"/>
    <p:sldLayoutId id="2147483712" r:id="rId14"/>
    <p:sldLayoutId id="2147483764" r:id="rId15"/>
    <p:sldLayoutId id="2147483794" r:id="rId16"/>
    <p:sldLayoutId id="2147483714" r:id="rId17"/>
    <p:sldLayoutId id="2147483765" r:id="rId18"/>
    <p:sldLayoutId id="2147483788" r:id="rId19"/>
    <p:sldLayoutId id="2147483785" r:id="rId20"/>
    <p:sldLayoutId id="2147483711" r:id="rId21"/>
    <p:sldLayoutId id="2147483767" r:id="rId22"/>
    <p:sldLayoutId id="2147483715" r:id="rId23"/>
    <p:sldLayoutId id="2147483717" r:id="rId24"/>
    <p:sldLayoutId id="2147483768" r:id="rId25"/>
    <p:sldLayoutId id="2147483793" r:id="rId26"/>
    <p:sldLayoutId id="2147483718" r:id="rId27"/>
    <p:sldLayoutId id="2147483716" r:id="rId28"/>
    <p:sldLayoutId id="2147483775" r:id="rId29"/>
    <p:sldLayoutId id="2147483692" r:id="rId30"/>
    <p:sldLayoutId id="2147483669" r:id="rId31"/>
    <p:sldLayoutId id="2147483762" r:id="rId3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5592" userDrawn="1">
          <p15:clr>
            <a:srgbClr val="F26B43"/>
          </p15:clr>
        </p15:guide>
        <p15:guide id="4" orient="horz" pos="84" userDrawn="1">
          <p15:clr>
            <a:srgbClr val="F26B43"/>
          </p15:clr>
        </p15:guide>
        <p15:guide id="5" orient="horz" pos="3012" userDrawn="1">
          <p15:clr>
            <a:srgbClr val="F26B43"/>
          </p15:clr>
        </p15:guide>
        <p15:guide id="6" orient="horz" pos="660" userDrawn="1">
          <p15:clr>
            <a:srgbClr val="F26B43"/>
          </p15:clr>
        </p15:guide>
        <p15:guide id="9" orient="horz" pos="61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D4DA46-3A06-5AAF-55D6-7E37FAA5D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700" y="-12699"/>
            <a:ext cx="2387601" cy="2413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35ED49-7619-F04D-E295-0C9A8A90F39C}"/>
              </a:ext>
            </a:extLst>
          </p:cNvPr>
          <p:cNvCxnSpPr/>
          <p:nvPr userDrawn="1"/>
        </p:nvCxnSpPr>
        <p:spPr>
          <a:xfrm>
            <a:off x="3200400" y="971550"/>
            <a:ext cx="0" cy="3536219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46F374-5DA7-9F92-13F6-B59790FA684D}"/>
              </a:ext>
            </a:extLst>
          </p:cNvPr>
          <p:cNvSpPr txBox="1"/>
          <p:nvPr userDrawn="1"/>
        </p:nvSpPr>
        <p:spPr>
          <a:xfrm>
            <a:off x="8470477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80E7A9-2962-303C-74F5-B89195557C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20160561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 userDrawn="1">
          <p15:clr>
            <a:srgbClr val="F26B43"/>
          </p15:clr>
        </p15:guide>
        <p15:guide id="3" pos="5592" userDrawn="1">
          <p15:clr>
            <a:srgbClr val="F26B43"/>
          </p15:clr>
        </p15:guide>
        <p15:guide id="4" orient="horz" pos="3012" userDrawn="1">
          <p15:clr>
            <a:srgbClr val="F26B43"/>
          </p15:clr>
        </p15:guide>
        <p15:guide id="5" orient="horz" pos="84" userDrawn="1">
          <p15:clr>
            <a:srgbClr val="F26B43"/>
          </p15:clr>
        </p15:guide>
        <p15:guide id="6" pos="144" userDrawn="1">
          <p15:clr>
            <a:srgbClr val="F26B43"/>
          </p15:clr>
        </p15:guide>
        <p15:guide id="7" orient="horz" pos="612" userDrawn="1">
          <p15:clr>
            <a:srgbClr val="F26B43"/>
          </p15:clr>
        </p15:guide>
        <p15:guide id="8" orient="horz" pos="660" userDrawn="1">
          <p15:clr>
            <a:srgbClr val="F26B43"/>
          </p15:clr>
        </p15:guide>
        <p15:guide id="9" pos="432" userDrawn="1">
          <p15:clr>
            <a:srgbClr val="F26B43"/>
          </p15:clr>
        </p15:guide>
        <p15:guide id="10" pos="201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7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D1E7F-3693-EC5E-F58D-BD113FF7C0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7473" y="4412578"/>
            <a:ext cx="929827" cy="451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FC541-5B1E-6EA3-EEC8-0D7FD4381178}"/>
              </a:ext>
            </a:extLst>
          </p:cNvPr>
          <p:cNvSpPr txBox="1"/>
          <p:nvPr userDrawn="1"/>
        </p:nvSpPr>
        <p:spPr>
          <a:xfrm>
            <a:off x="8463895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C252A9-476F-D384-D80E-6A3DA3AD8EE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1762426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6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82" r:id="rId3"/>
    <p:sldLayoutId id="2147483777" r:id="rId4"/>
    <p:sldLayoutId id="2147483778" r:id="rId5"/>
    <p:sldLayoutId id="2147483779" r:id="rId6"/>
    <p:sldLayoutId id="2147483780" r:id="rId7"/>
    <p:sldLayoutId id="214748378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8" userDrawn="1">
          <p15:clr>
            <a:srgbClr val="F26B43"/>
          </p15:clr>
        </p15:guide>
        <p15:guide id="2" pos="5592" userDrawn="1">
          <p15:clr>
            <a:srgbClr val="F26B43"/>
          </p15:clr>
        </p15:guide>
        <p15:guide id="4" orient="horz" pos="612" userDrawn="1">
          <p15:clr>
            <a:srgbClr val="F26B43"/>
          </p15:clr>
        </p15:guide>
        <p15:guide id="5" orient="horz" pos="3060" userDrawn="1">
          <p15:clr>
            <a:srgbClr val="F26B43"/>
          </p15:clr>
        </p15:guide>
        <p15:guide id="6" orient="horz" pos="2628" userDrawn="1">
          <p15:clr>
            <a:srgbClr val="F26B43"/>
          </p15:clr>
        </p15:guide>
        <p15:guide id="9" pos="201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200400" y="0"/>
            <a:ext cx="59436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2A7D6-E984-EC8D-E29B-C30DE61BB9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516" y="4410446"/>
            <a:ext cx="930139" cy="451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78664-FD0A-2FE1-B28C-D2888CBBDDD4}"/>
              </a:ext>
            </a:extLst>
          </p:cNvPr>
          <p:cNvSpPr txBox="1"/>
          <p:nvPr userDrawn="1"/>
        </p:nvSpPr>
        <p:spPr>
          <a:xfrm>
            <a:off x="8463895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80E7A9-2962-303C-74F5-B89195557C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20160561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7" r:id="rId3"/>
    <p:sldLayoutId id="2147483668" r:id="rId4"/>
    <p:sldLayoutId id="2147483666" r:id="rId5"/>
    <p:sldLayoutId id="214748372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92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4" orient="horz" pos="468" userDrawn="1">
          <p15:clr>
            <a:srgbClr val="F26B43"/>
          </p15:clr>
        </p15:guide>
        <p15:guide id="5" orient="horz" pos="3060" userDrawn="1">
          <p15:clr>
            <a:srgbClr val="F26B43"/>
          </p15:clr>
        </p15:guide>
        <p15:guide id="6" orient="horz" pos="2772" userDrawn="1">
          <p15:clr>
            <a:srgbClr val="F26B43"/>
          </p15:clr>
        </p15:guide>
        <p15:guide id="7" orient="horz" pos="1044" userDrawn="1">
          <p15:clr>
            <a:srgbClr val="F26B43"/>
          </p15:clr>
        </p15:guide>
        <p15:guide id="8" pos="1824" userDrawn="1">
          <p15:clr>
            <a:srgbClr val="F26B43"/>
          </p15:clr>
        </p15:guide>
        <p15:guide id="9" pos="201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FC3FA-8D99-7461-BC57-B2DB4253DA44}"/>
              </a:ext>
            </a:extLst>
          </p:cNvPr>
          <p:cNvSpPr txBox="1"/>
          <p:nvPr userDrawn="1"/>
        </p:nvSpPr>
        <p:spPr>
          <a:xfrm>
            <a:off x="8463895" y="4870917"/>
            <a:ext cx="41201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763F2-DDEA-4923-9735-C5A6327E1624}" type="slidenum">
              <a:rPr lang="en-US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F80E7A9-2962-303C-74F5-B89195557C3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1688753"/>
              </p:ext>
            </p:extLst>
          </p:nvPr>
        </p:nvGraphicFramePr>
        <p:xfrm>
          <a:off x="-978794" y="1097597"/>
          <a:ext cx="86932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323">
                  <a:extLst>
                    <a:ext uri="{9D8B030D-6E8A-4147-A177-3AD203B41FA5}">
                      <a16:colId xmlns:a16="http://schemas.microsoft.com/office/drawing/2014/main" val="2494325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0 / 0</a:t>
                      </a:r>
                      <a:b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59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102 / 113</a:t>
                      </a:r>
                      <a:b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0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/ 195 / 180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C3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6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/ 139 / 83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B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/ 35 / 79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/ 93 / 72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5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/ 75 / 85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4B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8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/242</a:t>
                      </a: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242</a:t>
                      </a:r>
                      <a:b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 boxes for backgrounds and table cells</a:t>
                      </a:r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5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31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168">
          <p15:clr>
            <a:srgbClr val="F26B43"/>
          </p15:clr>
        </p15:guide>
        <p15:guide id="3" pos="5592">
          <p15:clr>
            <a:srgbClr val="F26B43"/>
          </p15:clr>
        </p15:guide>
        <p15:guide id="4" orient="horz" pos="84">
          <p15:clr>
            <a:srgbClr val="F26B43"/>
          </p15:clr>
        </p15:guide>
        <p15:guide id="5" orient="horz" pos="3012">
          <p15:clr>
            <a:srgbClr val="F26B43"/>
          </p15:clr>
        </p15:guide>
        <p15:guide id="6" orient="horz" pos="660">
          <p15:clr>
            <a:srgbClr val="F26B43"/>
          </p15:clr>
        </p15:guide>
        <p15:guide id="9" orient="horz" pos="6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93.xml"/><Relationship Id="rId1" Type="http://schemas.openxmlformats.org/officeDocument/2006/relationships/tags" Target="../tags/tag9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Wildfire Risk Management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Puget Sound Energy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2026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Carryn Vande Griend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Local Government Affairs</a:t>
            </a:r>
          </a:p>
        </p:txBody>
      </p:sp>
    </p:spTree>
    <p:extLst>
      <p:ext uri="{BB962C8B-B14F-4D97-AF65-F5344CB8AC3E}">
        <p14:creationId xmlns:p14="http://schemas.microsoft.com/office/powerpoint/2010/main" val="228323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EFEE9134-7041-66C5-4F46-B995C9176C4B}"/>
              </a:ext>
            </a:extLst>
          </p:cNvPr>
          <p:cNvSpPr txBox="1">
            <a:spLocks/>
          </p:cNvSpPr>
          <p:nvPr/>
        </p:nvSpPr>
        <p:spPr>
          <a:xfrm>
            <a:off x="277941" y="382590"/>
            <a:ext cx="7442217" cy="673867"/>
          </a:xfrm>
          <a:prstGeom prst="rect">
            <a:avLst/>
          </a:prstGeom>
        </p:spPr>
        <p:txBody>
          <a:bodyPr wrap="square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Wildfire safe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246556-BBA0-3504-6DC2-1FD81982B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C21A104-7E3D-547E-E1F1-87F3AE470CB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75569" y="1235420"/>
            <a:ext cx="6196781" cy="9072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PSE wildfire season declaration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</a:rPr>
              <a:t>A timeframe with increased potential for wildfire activity where PSE operates the grid more conservatively to reduce wildfire risk.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0A2F75DA-4CDF-6877-350F-6E65D11F26BB}"/>
              </a:ext>
            </a:extLst>
          </p:cNvPr>
          <p:cNvSpPr txBox="1">
            <a:spLocks/>
          </p:cNvSpPr>
          <p:nvPr/>
        </p:nvSpPr>
        <p:spPr>
          <a:xfrm>
            <a:off x="1175570" y="3435983"/>
            <a:ext cx="6277654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/>
              <a:t>Public Safety Power Shutoff (PSPS)</a:t>
            </a:r>
          </a:p>
          <a:p>
            <a:pPr marL="0" indent="0">
              <a:buNone/>
            </a:pPr>
            <a:r>
              <a:rPr lang="en-US" sz="1400">
                <a:solidFill>
                  <a:srgbClr val="000000"/>
                </a:solidFill>
              </a:rPr>
              <a:t>Proactively shutting power off during critical fire weather conditions to prevent wildfires.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CD45FC5-FCA1-5315-985A-9BB3F85AF6DC}"/>
              </a:ext>
            </a:extLst>
          </p:cNvPr>
          <p:cNvSpPr txBox="1">
            <a:spLocks/>
          </p:cNvSpPr>
          <p:nvPr/>
        </p:nvSpPr>
        <p:spPr>
          <a:xfrm>
            <a:off x="1175569" y="2335701"/>
            <a:ext cx="5825306" cy="9072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Enhanced Powerline Settings (EPS)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400" dirty="0">
                <a:solidFill>
                  <a:srgbClr val="000000"/>
                </a:solidFill>
              </a:rPr>
              <a:t>Changing automated settings to help prevent sparks, which turns power off faster when there is a potential hazard in the line (like a tree branch).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6CB92B7-4113-B6B8-6F8C-A0C9E920E658}"/>
              </a:ext>
            </a:extLst>
          </p:cNvPr>
          <p:cNvGrpSpPr>
            <a:grpSpLocks noChangeAspect="1"/>
          </p:cNvGrpSpPr>
          <p:nvPr/>
        </p:nvGrpSpPr>
        <p:grpSpPr>
          <a:xfrm>
            <a:off x="436763" y="1354293"/>
            <a:ext cx="541326" cy="548099"/>
            <a:chOff x="3898901" y="2847976"/>
            <a:chExt cx="127000" cy="128588"/>
          </a:xfrm>
          <a:solidFill>
            <a:srgbClr val="FFC789"/>
          </a:solidFill>
        </p:grpSpPr>
        <p:sp>
          <p:nvSpPr>
            <p:cNvPr id="57" name="Freeform 1639">
              <a:extLst>
                <a:ext uri="{FF2B5EF4-FFF2-40B4-BE49-F238E27FC236}">
                  <a16:creationId xmlns:a16="http://schemas.microsoft.com/office/drawing/2014/main" id="{1F569663-84CE-0BE5-34E3-1B9AE0D5D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901" y="2847976"/>
              <a:ext cx="127000" cy="128588"/>
            </a:xfrm>
            <a:custGeom>
              <a:avLst/>
              <a:gdLst>
                <a:gd name="T0" fmla="*/ 76 w 80"/>
                <a:gd name="T1" fmla="*/ 81 h 81"/>
                <a:gd name="T2" fmla="*/ 4 w 80"/>
                <a:gd name="T3" fmla="*/ 81 h 81"/>
                <a:gd name="T4" fmla="*/ 1 w 80"/>
                <a:gd name="T5" fmla="*/ 79 h 81"/>
                <a:gd name="T6" fmla="*/ 0 w 80"/>
                <a:gd name="T7" fmla="*/ 75 h 81"/>
                <a:gd name="T8" fmla="*/ 36 w 80"/>
                <a:gd name="T9" fmla="*/ 3 h 81"/>
                <a:gd name="T10" fmla="*/ 44 w 80"/>
                <a:gd name="T11" fmla="*/ 3 h 81"/>
                <a:gd name="T12" fmla="*/ 80 w 80"/>
                <a:gd name="T13" fmla="*/ 75 h 81"/>
                <a:gd name="T14" fmla="*/ 79 w 80"/>
                <a:gd name="T15" fmla="*/ 79 h 81"/>
                <a:gd name="T16" fmla="*/ 76 w 80"/>
                <a:gd name="T17" fmla="*/ 81 h 81"/>
                <a:gd name="T18" fmla="*/ 10 w 80"/>
                <a:gd name="T19" fmla="*/ 73 h 81"/>
                <a:gd name="T20" fmla="*/ 69 w 80"/>
                <a:gd name="T21" fmla="*/ 73 h 81"/>
                <a:gd name="T22" fmla="*/ 40 w 80"/>
                <a:gd name="T23" fmla="*/ 14 h 81"/>
                <a:gd name="T24" fmla="*/ 10 w 80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76" y="81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1" y="80"/>
                    <a:pt x="1" y="79"/>
                  </a:cubicBezTo>
                  <a:cubicBezTo>
                    <a:pt x="0" y="78"/>
                    <a:pt x="0" y="76"/>
                    <a:pt x="0" y="7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0"/>
                    <a:pt x="42" y="0"/>
                    <a:pt x="44" y="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6"/>
                    <a:pt x="80" y="78"/>
                    <a:pt x="79" y="79"/>
                  </a:cubicBezTo>
                  <a:cubicBezTo>
                    <a:pt x="79" y="80"/>
                    <a:pt x="77" y="81"/>
                    <a:pt x="76" y="81"/>
                  </a:cubicBezTo>
                  <a:close/>
                  <a:moveTo>
                    <a:pt x="10" y="73"/>
                  </a:moveTo>
                  <a:cubicBezTo>
                    <a:pt x="69" y="73"/>
                    <a:pt x="69" y="73"/>
                    <a:pt x="69" y="73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1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1640">
              <a:extLst>
                <a:ext uri="{FF2B5EF4-FFF2-40B4-BE49-F238E27FC236}">
                  <a16:creationId xmlns:a16="http://schemas.microsoft.com/office/drawing/2014/main" id="{F7E664BF-EFF3-928C-087D-A539101D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1" y="2900363"/>
              <a:ext cx="127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1641">
              <a:extLst>
                <a:ext uri="{FF2B5EF4-FFF2-40B4-BE49-F238E27FC236}">
                  <a16:creationId xmlns:a16="http://schemas.microsoft.com/office/drawing/2014/main" id="{9719D37C-ACF3-20BB-8E12-9B37D6D9D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2943226"/>
              <a:ext cx="15875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366809-3CBA-0C4A-9666-954C69A06399}"/>
              </a:ext>
            </a:extLst>
          </p:cNvPr>
          <p:cNvGrpSpPr>
            <a:grpSpLocks noChangeAspect="1"/>
          </p:cNvGrpSpPr>
          <p:nvPr/>
        </p:nvGrpSpPr>
        <p:grpSpPr>
          <a:xfrm>
            <a:off x="436765" y="3532418"/>
            <a:ext cx="541326" cy="548099"/>
            <a:chOff x="3898901" y="2847976"/>
            <a:chExt cx="127000" cy="128588"/>
          </a:xfrm>
          <a:solidFill>
            <a:srgbClr val="9E3E36"/>
          </a:solidFill>
        </p:grpSpPr>
        <p:sp>
          <p:nvSpPr>
            <p:cNvPr id="61" name="Freeform 1639">
              <a:extLst>
                <a:ext uri="{FF2B5EF4-FFF2-40B4-BE49-F238E27FC236}">
                  <a16:creationId xmlns:a16="http://schemas.microsoft.com/office/drawing/2014/main" id="{77D30821-0D6F-2A60-A449-7C879D929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901" y="2847976"/>
              <a:ext cx="127000" cy="128588"/>
            </a:xfrm>
            <a:custGeom>
              <a:avLst/>
              <a:gdLst>
                <a:gd name="T0" fmla="*/ 76 w 80"/>
                <a:gd name="T1" fmla="*/ 81 h 81"/>
                <a:gd name="T2" fmla="*/ 4 w 80"/>
                <a:gd name="T3" fmla="*/ 81 h 81"/>
                <a:gd name="T4" fmla="*/ 1 w 80"/>
                <a:gd name="T5" fmla="*/ 79 h 81"/>
                <a:gd name="T6" fmla="*/ 0 w 80"/>
                <a:gd name="T7" fmla="*/ 75 h 81"/>
                <a:gd name="T8" fmla="*/ 36 w 80"/>
                <a:gd name="T9" fmla="*/ 3 h 81"/>
                <a:gd name="T10" fmla="*/ 44 w 80"/>
                <a:gd name="T11" fmla="*/ 3 h 81"/>
                <a:gd name="T12" fmla="*/ 80 w 80"/>
                <a:gd name="T13" fmla="*/ 75 h 81"/>
                <a:gd name="T14" fmla="*/ 79 w 80"/>
                <a:gd name="T15" fmla="*/ 79 h 81"/>
                <a:gd name="T16" fmla="*/ 76 w 80"/>
                <a:gd name="T17" fmla="*/ 81 h 81"/>
                <a:gd name="T18" fmla="*/ 10 w 80"/>
                <a:gd name="T19" fmla="*/ 73 h 81"/>
                <a:gd name="T20" fmla="*/ 69 w 80"/>
                <a:gd name="T21" fmla="*/ 73 h 81"/>
                <a:gd name="T22" fmla="*/ 40 w 80"/>
                <a:gd name="T23" fmla="*/ 14 h 81"/>
                <a:gd name="T24" fmla="*/ 10 w 80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76" y="81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1" y="80"/>
                    <a:pt x="1" y="79"/>
                  </a:cubicBezTo>
                  <a:cubicBezTo>
                    <a:pt x="0" y="78"/>
                    <a:pt x="0" y="76"/>
                    <a:pt x="0" y="7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0"/>
                    <a:pt x="42" y="0"/>
                    <a:pt x="44" y="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6"/>
                    <a:pt x="80" y="78"/>
                    <a:pt x="79" y="79"/>
                  </a:cubicBezTo>
                  <a:cubicBezTo>
                    <a:pt x="79" y="80"/>
                    <a:pt x="77" y="81"/>
                    <a:pt x="76" y="81"/>
                  </a:cubicBezTo>
                  <a:close/>
                  <a:moveTo>
                    <a:pt x="10" y="73"/>
                  </a:moveTo>
                  <a:cubicBezTo>
                    <a:pt x="69" y="73"/>
                    <a:pt x="69" y="73"/>
                    <a:pt x="69" y="73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1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1640">
              <a:extLst>
                <a:ext uri="{FF2B5EF4-FFF2-40B4-BE49-F238E27FC236}">
                  <a16:creationId xmlns:a16="http://schemas.microsoft.com/office/drawing/2014/main" id="{B8CA011F-6554-F3F6-355C-47D6908D1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1" y="2900363"/>
              <a:ext cx="127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641">
              <a:extLst>
                <a:ext uri="{FF2B5EF4-FFF2-40B4-BE49-F238E27FC236}">
                  <a16:creationId xmlns:a16="http://schemas.microsoft.com/office/drawing/2014/main" id="{08F4B038-4959-C417-3C52-8EB4D855D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2943226"/>
              <a:ext cx="15875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EAC2F06-2039-1E1D-2C38-76CB626F35DE}"/>
              </a:ext>
            </a:extLst>
          </p:cNvPr>
          <p:cNvGrpSpPr>
            <a:grpSpLocks noChangeAspect="1"/>
          </p:cNvGrpSpPr>
          <p:nvPr/>
        </p:nvGrpSpPr>
        <p:grpSpPr>
          <a:xfrm>
            <a:off x="436763" y="2443075"/>
            <a:ext cx="541326" cy="548099"/>
            <a:chOff x="3898901" y="2847976"/>
            <a:chExt cx="127000" cy="128588"/>
          </a:xfrm>
          <a:solidFill>
            <a:srgbClr val="E45D48"/>
          </a:solidFill>
        </p:grpSpPr>
        <p:sp>
          <p:nvSpPr>
            <p:cNvPr id="65" name="Freeform 1639">
              <a:extLst>
                <a:ext uri="{FF2B5EF4-FFF2-40B4-BE49-F238E27FC236}">
                  <a16:creationId xmlns:a16="http://schemas.microsoft.com/office/drawing/2014/main" id="{522E1DAC-6F98-DA8D-D041-22E79C51B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8901" y="2847976"/>
              <a:ext cx="127000" cy="128588"/>
            </a:xfrm>
            <a:custGeom>
              <a:avLst/>
              <a:gdLst>
                <a:gd name="T0" fmla="*/ 76 w 80"/>
                <a:gd name="T1" fmla="*/ 81 h 81"/>
                <a:gd name="T2" fmla="*/ 4 w 80"/>
                <a:gd name="T3" fmla="*/ 81 h 81"/>
                <a:gd name="T4" fmla="*/ 1 w 80"/>
                <a:gd name="T5" fmla="*/ 79 h 81"/>
                <a:gd name="T6" fmla="*/ 0 w 80"/>
                <a:gd name="T7" fmla="*/ 75 h 81"/>
                <a:gd name="T8" fmla="*/ 36 w 80"/>
                <a:gd name="T9" fmla="*/ 3 h 81"/>
                <a:gd name="T10" fmla="*/ 44 w 80"/>
                <a:gd name="T11" fmla="*/ 3 h 81"/>
                <a:gd name="T12" fmla="*/ 80 w 80"/>
                <a:gd name="T13" fmla="*/ 75 h 81"/>
                <a:gd name="T14" fmla="*/ 79 w 80"/>
                <a:gd name="T15" fmla="*/ 79 h 81"/>
                <a:gd name="T16" fmla="*/ 76 w 80"/>
                <a:gd name="T17" fmla="*/ 81 h 81"/>
                <a:gd name="T18" fmla="*/ 10 w 80"/>
                <a:gd name="T19" fmla="*/ 73 h 81"/>
                <a:gd name="T20" fmla="*/ 69 w 80"/>
                <a:gd name="T21" fmla="*/ 73 h 81"/>
                <a:gd name="T22" fmla="*/ 40 w 80"/>
                <a:gd name="T23" fmla="*/ 14 h 81"/>
                <a:gd name="T24" fmla="*/ 10 w 80"/>
                <a:gd name="T25" fmla="*/ 7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1">
                  <a:moveTo>
                    <a:pt x="76" y="81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3" y="81"/>
                    <a:pt x="1" y="80"/>
                    <a:pt x="1" y="79"/>
                  </a:cubicBezTo>
                  <a:cubicBezTo>
                    <a:pt x="0" y="78"/>
                    <a:pt x="0" y="76"/>
                    <a:pt x="0" y="7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8" y="0"/>
                    <a:pt x="42" y="0"/>
                    <a:pt x="44" y="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6"/>
                    <a:pt x="80" y="78"/>
                    <a:pt x="79" y="79"/>
                  </a:cubicBezTo>
                  <a:cubicBezTo>
                    <a:pt x="79" y="80"/>
                    <a:pt x="77" y="81"/>
                    <a:pt x="76" y="81"/>
                  </a:cubicBezTo>
                  <a:close/>
                  <a:moveTo>
                    <a:pt x="10" y="73"/>
                  </a:moveTo>
                  <a:cubicBezTo>
                    <a:pt x="69" y="73"/>
                    <a:pt x="69" y="73"/>
                    <a:pt x="69" y="73"/>
                  </a:cubicBezTo>
                  <a:cubicBezTo>
                    <a:pt x="40" y="14"/>
                    <a:pt x="40" y="14"/>
                    <a:pt x="40" y="14"/>
                  </a:cubicBezTo>
                  <a:lnTo>
                    <a:pt x="1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1640">
              <a:extLst>
                <a:ext uri="{FF2B5EF4-FFF2-40B4-BE49-F238E27FC236}">
                  <a16:creationId xmlns:a16="http://schemas.microsoft.com/office/drawing/2014/main" id="{EA5CD83E-F585-281D-12B1-9AAE7B9EF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051" y="2900363"/>
              <a:ext cx="127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641">
              <a:extLst>
                <a:ext uri="{FF2B5EF4-FFF2-40B4-BE49-F238E27FC236}">
                  <a16:creationId xmlns:a16="http://schemas.microsoft.com/office/drawing/2014/main" id="{BF456BCE-E226-2942-28A3-E91036EBC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2943226"/>
              <a:ext cx="15875" cy="15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60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9AB4-0F3B-F6A0-A4D7-0376A468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EEBA3-30ED-9B8C-00F7-C938C54E97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FBFAD2-CAE3-8710-0BCC-2EF3E7D2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1" y="751995"/>
            <a:ext cx="7448414" cy="6903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/>
              <a:t>Enhanced Powerline Settings (EPS)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E513631D-EAE8-F2C0-A4FA-71FC454C9CC9}"/>
              </a:ext>
            </a:extLst>
          </p:cNvPr>
          <p:cNvSpPr txBox="1">
            <a:spLocks/>
          </p:cNvSpPr>
          <p:nvPr/>
        </p:nvSpPr>
        <p:spPr>
          <a:xfrm>
            <a:off x="277941" y="1560352"/>
            <a:ext cx="6768811" cy="294859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71"/>
              </a:buClr>
              <a:buFont typeface="Wingdings" panose="05000000000000000000" pitchFamily="2" charset="2"/>
              <a:buChar char="u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Wingdings 2" panose="05020102010507070707" pitchFamily="18" charset="2"/>
              <a:buChar char="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600"/>
              <a:t>During high-risk conditions, PSE uses Enhanced Powerline Settings on targeted lines to make the electric system </a:t>
            </a:r>
            <a:r>
              <a:rPr lang="en-US" sz="1600" b="1"/>
              <a:t>more sensitive to potential hazards</a:t>
            </a:r>
            <a:r>
              <a:rPr lang="en-US" sz="1600"/>
              <a:t>, such as a tree branch touching a line. </a:t>
            </a:r>
          </a:p>
          <a:p>
            <a:pPr marL="342900" indent="-342900"/>
            <a:r>
              <a:rPr lang="en-US" sz="1600"/>
              <a:t>EPS keeps you safer by </a:t>
            </a:r>
            <a:r>
              <a:rPr lang="en-US" sz="1600" b="1"/>
              <a:t>turning power off faster </a:t>
            </a:r>
            <a:r>
              <a:rPr lang="en-US" sz="1600"/>
              <a:t>to prevent sparks, but you may experience unplanned power outages when these settings are in place.   </a:t>
            </a:r>
          </a:p>
          <a:p>
            <a:pPr marL="342900" indent="-342900"/>
            <a:r>
              <a:rPr lang="en-US" sz="1600"/>
              <a:t>Any resulting </a:t>
            </a:r>
            <a:r>
              <a:rPr lang="en-US" sz="1600" b="1"/>
              <a:t>outages are unplanned </a:t>
            </a:r>
            <a:r>
              <a:rPr lang="en-US" sz="1600"/>
              <a:t>and are different than a Public Safety Power Shutoff, where PSE shuts power off proactively in advance of severe weather. </a:t>
            </a:r>
          </a:p>
          <a:p>
            <a:pPr marL="342900" indent="-342900"/>
            <a:r>
              <a:rPr lang="en-US" sz="1600"/>
              <a:t>Check the </a:t>
            </a:r>
            <a:r>
              <a:rPr lang="en-US" sz="1600" b="1"/>
              <a:t>Outage Map</a:t>
            </a:r>
            <a:r>
              <a:rPr lang="en-US" sz="1600"/>
              <a:t> for more information or to report a power outage.  </a:t>
            </a:r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5974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A9D9EE1-CCBB-10F5-C566-A852576D8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3AFF10-0948-30DF-D7FA-9D91D252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2" y="238835"/>
            <a:ext cx="7576216" cy="742849"/>
          </a:xfrm>
        </p:spPr>
        <p:txBody>
          <a:bodyPr>
            <a:normAutofit/>
          </a:bodyPr>
          <a:lstStyle/>
          <a:p>
            <a:r>
              <a:rPr lang="en-US" sz="3200"/>
              <a:t>Public Safety Power Shutoff</a:t>
            </a:r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5360B6-1BF1-528B-AC02-98D6764B9417}"/>
              </a:ext>
            </a:extLst>
          </p:cNvPr>
          <p:cNvSpPr/>
          <p:nvPr/>
        </p:nvSpPr>
        <p:spPr>
          <a:xfrm>
            <a:off x="4390474" y="1021186"/>
            <a:ext cx="3607423" cy="596920"/>
          </a:xfrm>
          <a:prstGeom prst="rect">
            <a:avLst/>
          </a:prstGeom>
          <a:solidFill>
            <a:srgbClr val="EA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D057B0-D8F5-C84A-B4A6-BB1475F6CBF1}"/>
              </a:ext>
            </a:extLst>
          </p:cNvPr>
          <p:cNvSpPr/>
          <p:nvPr/>
        </p:nvSpPr>
        <p:spPr>
          <a:xfrm>
            <a:off x="4403823" y="1665894"/>
            <a:ext cx="3607423" cy="596920"/>
          </a:xfrm>
          <a:prstGeom prst="rect">
            <a:avLst/>
          </a:prstGeom>
          <a:solidFill>
            <a:srgbClr val="EA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1C22A-E652-E841-9D2F-0EF156093258}"/>
              </a:ext>
            </a:extLst>
          </p:cNvPr>
          <p:cNvSpPr/>
          <p:nvPr/>
        </p:nvSpPr>
        <p:spPr>
          <a:xfrm>
            <a:off x="730962" y="1664974"/>
            <a:ext cx="3607423" cy="596920"/>
          </a:xfrm>
          <a:prstGeom prst="rect">
            <a:avLst/>
          </a:prstGeom>
          <a:solidFill>
            <a:srgbClr val="EA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C71BF7-2CDA-D1C5-CF24-48DEB6A368F8}"/>
              </a:ext>
            </a:extLst>
          </p:cNvPr>
          <p:cNvSpPr/>
          <p:nvPr/>
        </p:nvSpPr>
        <p:spPr>
          <a:xfrm>
            <a:off x="730962" y="1004523"/>
            <a:ext cx="3607423" cy="596920"/>
          </a:xfrm>
          <a:prstGeom prst="rect">
            <a:avLst/>
          </a:prstGeom>
          <a:solidFill>
            <a:srgbClr val="EAEF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F1139-8331-AD14-BD19-A89D0C9BCB1F}"/>
              </a:ext>
            </a:extLst>
          </p:cNvPr>
          <p:cNvSpPr txBox="1"/>
          <p:nvPr/>
        </p:nvSpPr>
        <p:spPr>
          <a:xfrm>
            <a:off x="1354933" y="1076806"/>
            <a:ext cx="281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First notification 2 days before a shutoff begins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71669-7458-4280-07D3-2F21A979C580}"/>
              </a:ext>
            </a:extLst>
          </p:cNvPr>
          <p:cNvSpPr txBox="1"/>
          <p:nvPr/>
        </p:nvSpPr>
        <p:spPr>
          <a:xfrm>
            <a:off x="5062773" y="1088813"/>
            <a:ext cx="2855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Life Support customers receive enhanced communications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EC32E7-96B8-A6CE-188E-E232EFED3554}"/>
              </a:ext>
            </a:extLst>
          </p:cNvPr>
          <p:cNvSpPr txBox="1"/>
          <p:nvPr/>
        </p:nvSpPr>
        <p:spPr>
          <a:xfrm>
            <a:off x="5062517" y="1728141"/>
            <a:ext cx="272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updates on our Outage Map or at PSE.com/Alerts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E9E59-DD41-9E8F-D0F6-CAF40F32AF87}"/>
              </a:ext>
            </a:extLst>
          </p:cNvPr>
          <p:cNvSpPr txBox="1"/>
          <p:nvPr/>
        </p:nvSpPr>
        <p:spPr>
          <a:xfrm>
            <a:off x="1318615" y="1732601"/>
            <a:ext cx="308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474B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call, text and/or email updates (based on account preference)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18CC29-057F-BCCB-EE68-3E65B7F17EED}"/>
              </a:ext>
            </a:extLst>
          </p:cNvPr>
          <p:cNvGrpSpPr>
            <a:grpSpLocks noChangeAspect="1"/>
          </p:cNvGrpSpPr>
          <p:nvPr/>
        </p:nvGrpSpPr>
        <p:grpSpPr>
          <a:xfrm>
            <a:off x="873596" y="1149843"/>
            <a:ext cx="348901" cy="344541"/>
            <a:chOff x="5032376" y="3370263"/>
            <a:chExt cx="127000" cy="125413"/>
          </a:xfrm>
          <a:solidFill>
            <a:srgbClr val="006671"/>
          </a:solidFill>
        </p:grpSpPr>
        <p:sp>
          <p:nvSpPr>
            <p:cNvPr id="19" name="Freeform 1665">
              <a:extLst>
                <a:ext uri="{FF2B5EF4-FFF2-40B4-BE49-F238E27FC236}">
                  <a16:creationId xmlns:a16="http://schemas.microsoft.com/office/drawing/2014/main" id="{CA1F60FD-5C04-DC3F-7BD6-D9B4FE1D7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3370263"/>
              <a:ext cx="127000" cy="125413"/>
            </a:xfrm>
            <a:custGeom>
              <a:avLst/>
              <a:gdLst>
                <a:gd name="T0" fmla="*/ 16 w 80"/>
                <a:gd name="T1" fmla="*/ 80 h 80"/>
                <a:gd name="T2" fmla="*/ 16 w 80"/>
                <a:gd name="T3" fmla="*/ 64 h 80"/>
                <a:gd name="T4" fmla="*/ 8 w 80"/>
                <a:gd name="T5" fmla="*/ 64 h 80"/>
                <a:gd name="T6" fmla="*/ 0 w 80"/>
                <a:gd name="T7" fmla="*/ 56 h 80"/>
                <a:gd name="T8" fmla="*/ 0 w 80"/>
                <a:gd name="T9" fmla="*/ 8 h 80"/>
                <a:gd name="T10" fmla="*/ 8 w 80"/>
                <a:gd name="T11" fmla="*/ 0 h 80"/>
                <a:gd name="T12" fmla="*/ 72 w 80"/>
                <a:gd name="T13" fmla="*/ 0 h 80"/>
                <a:gd name="T14" fmla="*/ 80 w 80"/>
                <a:gd name="T15" fmla="*/ 8 h 80"/>
                <a:gd name="T16" fmla="*/ 80 w 80"/>
                <a:gd name="T17" fmla="*/ 56 h 80"/>
                <a:gd name="T18" fmla="*/ 72 w 80"/>
                <a:gd name="T19" fmla="*/ 64 h 80"/>
                <a:gd name="T20" fmla="*/ 38 w 80"/>
                <a:gd name="T21" fmla="*/ 64 h 80"/>
                <a:gd name="T22" fmla="*/ 16 w 80"/>
                <a:gd name="T23" fmla="*/ 80 h 80"/>
                <a:gd name="T24" fmla="*/ 8 w 80"/>
                <a:gd name="T25" fmla="*/ 8 h 80"/>
                <a:gd name="T26" fmla="*/ 8 w 80"/>
                <a:gd name="T27" fmla="*/ 56 h 80"/>
                <a:gd name="T28" fmla="*/ 24 w 80"/>
                <a:gd name="T29" fmla="*/ 56 h 80"/>
                <a:gd name="T30" fmla="*/ 24 w 80"/>
                <a:gd name="T31" fmla="*/ 64 h 80"/>
                <a:gd name="T32" fmla="*/ 35 w 80"/>
                <a:gd name="T33" fmla="*/ 56 h 80"/>
                <a:gd name="T34" fmla="*/ 72 w 80"/>
                <a:gd name="T35" fmla="*/ 56 h 80"/>
                <a:gd name="T36" fmla="*/ 72 w 80"/>
                <a:gd name="T37" fmla="*/ 8 h 80"/>
                <a:gd name="T38" fmla="*/ 8 w 80"/>
                <a:gd name="T3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80">
                  <a:moveTo>
                    <a:pt x="16" y="80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4"/>
                    <a:pt x="0" y="60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0" y="3"/>
                    <a:pt x="80" y="8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60"/>
                    <a:pt x="77" y="64"/>
                    <a:pt x="72" y="64"/>
                  </a:cubicBezTo>
                  <a:cubicBezTo>
                    <a:pt x="38" y="64"/>
                    <a:pt x="38" y="64"/>
                    <a:pt x="38" y="64"/>
                  </a:cubicBezTo>
                  <a:lnTo>
                    <a:pt x="16" y="80"/>
                  </a:lnTo>
                  <a:close/>
                  <a:moveTo>
                    <a:pt x="8" y="8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2" y="8"/>
                    <a:pt x="72" y="8"/>
                    <a:pt x="72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666">
              <a:extLst>
                <a:ext uri="{FF2B5EF4-FFF2-40B4-BE49-F238E27FC236}">
                  <a16:creationId xmlns:a16="http://schemas.microsoft.com/office/drawing/2014/main" id="{81C8C977-6048-90EE-A27C-B48C9E31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6" y="3395663"/>
              <a:ext cx="1270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Oval 1667">
              <a:extLst>
                <a:ext uri="{FF2B5EF4-FFF2-40B4-BE49-F238E27FC236}">
                  <a16:creationId xmlns:a16="http://schemas.microsoft.com/office/drawing/2014/main" id="{387E24E5-6A73-7ACA-5BF7-0C3E8417E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6" y="3432176"/>
              <a:ext cx="12700" cy="127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028950-3935-1927-B85B-BC64551CFA58}"/>
              </a:ext>
            </a:extLst>
          </p:cNvPr>
          <p:cNvGrpSpPr>
            <a:grpSpLocks noChangeAspect="1"/>
          </p:cNvGrpSpPr>
          <p:nvPr/>
        </p:nvGrpSpPr>
        <p:grpSpPr>
          <a:xfrm>
            <a:off x="876315" y="1772826"/>
            <a:ext cx="342382" cy="342382"/>
            <a:chOff x="4651376" y="2849563"/>
            <a:chExt cx="131763" cy="131763"/>
          </a:xfrm>
          <a:solidFill>
            <a:srgbClr val="006671"/>
          </a:solidFill>
        </p:grpSpPr>
        <p:sp>
          <p:nvSpPr>
            <p:cNvPr id="23" name="Freeform 1636">
              <a:extLst>
                <a:ext uri="{FF2B5EF4-FFF2-40B4-BE49-F238E27FC236}">
                  <a16:creationId xmlns:a16="http://schemas.microsoft.com/office/drawing/2014/main" id="{843CD5E9-DD66-CEF7-39ED-93F50BC45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6" y="2849563"/>
              <a:ext cx="61913" cy="61913"/>
            </a:xfrm>
            <a:custGeom>
              <a:avLst/>
              <a:gdLst>
                <a:gd name="T0" fmla="*/ 32 w 39"/>
                <a:gd name="T1" fmla="*/ 31 h 39"/>
                <a:gd name="T2" fmla="*/ 14 w 39"/>
                <a:gd name="T3" fmla="*/ 31 h 39"/>
                <a:gd name="T4" fmla="*/ 39 w 39"/>
                <a:gd name="T5" fmla="*/ 6 h 39"/>
                <a:gd name="T6" fmla="*/ 34 w 39"/>
                <a:gd name="T7" fmla="*/ 0 h 39"/>
                <a:gd name="T8" fmla="*/ 8 w 39"/>
                <a:gd name="T9" fmla="*/ 25 h 39"/>
                <a:gd name="T10" fmla="*/ 8 w 39"/>
                <a:gd name="T11" fmla="*/ 7 h 39"/>
                <a:gd name="T12" fmla="*/ 0 w 39"/>
                <a:gd name="T13" fmla="*/ 7 h 39"/>
                <a:gd name="T14" fmla="*/ 0 w 39"/>
                <a:gd name="T15" fmla="*/ 39 h 39"/>
                <a:gd name="T16" fmla="*/ 32 w 39"/>
                <a:gd name="T17" fmla="*/ 39 h 39"/>
                <a:gd name="T18" fmla="*/ 32 w 39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32" y="31"/>
                  </a:moveTo>
                  <a:lnTo>
                    <a:pt x="14" y="31"/>
                  </a:lnTo>
                  <a:lnTo>
                    <a:pt x="39" y="6"/>
                  </a:lnTo>
                  <a:lnTo>
                    <a:pt x="34" y="0"/>
                  </a:lnTo>
                  <a:lnTo>
                    <a:pt x="8" y="25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1637">
              <a:extLst>
                <a:ext uri="{FF2B5EF4-FFF2-40B4-BE49-F238E27FC236}">
                  <a16:creationId xmlns:a16="http://schemas.microsoft.com/office/drawing/2014/main" id="{20560F7B-2155-BFB7-D685-EE8D20264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376" y="2860676"/>
              <a:ext cx="120650" cy="120650"/>
            </a:xfrm>
            <a:custGeom>
              <a:avLst/>
              <a:gdLst>
                <a:gd name="T0" fmla="*/ 68 w 76"/>
                <a:gd name="T1" fmla="*/ 44 h 76"/>
                <a:gd name="T2" fmla="*/ 52 w 76"/>
                <a:gd name="T3" fmla="*/ 44 h 76"/>
                <a:gd name="T4" fmla="*/ 44 w 76"/>
                <a:gd name="T5" fmla="*/ 51 h 76"/>
                <a:gd name="T6" fmla="*/ 25 w 76"/>
                <a:gd name="T7" fmla="*/ 32 h 76"/>
                <a:gd name="T8" fmla="*/ 32 w 76"/>
                <a:gd name="T9" fmla="*/ 24 h 76"/>
                <a:gd name="T10" fmla="*/ 32 w 76"/>
                <a:gd name="T11" fmla="*/ 8 h 76"/>
                <a:gd name="T12" fmla="*/ 24 w 76"/>
                <a:gd name="T13" fmla="*/ 0 h 76"/>
                <a:gd name="T14" fmla="*/ 8 w 76"/>
                <a:gd name="T15" fmla="*/ 0 h 76"/>
                <a:gd name="T16" fmla="*/ 0 w 76"/>
                <a:gd name="T17" fmla="*/ 8 h 76"/>
                <a:gd name="T18" fmla="*/ 0 w 76"/>
                <a:gd name="T19" fmla="*/ 28 h 76"/>
                <a:gd name="T20" fmla="*/ 48 w 76"/>
                <a:gd name="T21" fmla="*/ 76 h 76"/>
                <a:gd name="T22" fmla="*/ 68 w 76"/>
                <a:gd name="T23" fmla="*/ 76 h 76"/>
                <a:gd name="T24" fmla="*/ 76 w 76"/>
                <a:gd name="T25" fmla="*/ 68 h 76"/>
                <a:gd name="T26" fmla="*/ 76 w 76"/>
                <a:gd name="T27" fmla="*/ 52 h 76"/>
                <a:gd name="T28" fmla="*/ 68 w 76"/>
                <a:gd name="T29" fmla="*/ 44 h 76"/>
                <a:gd name="T30" fmla="*/ 48 w 76"/>
                <a:gd name="T31" fmla="*/ 68 h 76"/>
                <a:gd name="T32" fmla="*/ 8 w 76"/>
                <a:gd name="T33" fmla="*/ 28 h 76"/>
                <a:gd name="T34" fmla="*/ 8 w 76"/>
                <a:gd name="T35" fmla="*/ 8 h 76"/>
                <a:gd name="T36" fmla="*/ 24 w 76"/>
                <a:gd name="T37" fmla="*/ 8 h 76"/>
                <a:gd name="T38" fmla="*/ 24 w 76"/>
                <a:gd name="T39" fmla="*/ 24 h 76"/>
                <a:gd name="T40" fmla="*/ 20 w 76"/>
                <a:gd name="T41" fmla="*/ 24 h 76"/>
                <a:gd name="T42" fmla="*/ 18 w 76"/>
                <a:gd name="T43" fmla="*/ 25 h 76"/>
                <a:gd name="T44" fmla="*/ 16 w 76"/>
                <a:gd name="T45" fmla="*/ 28 h 76"/>
                <a:gd name="T46" fmla="*/ 48 w 76"/>
                <a:gd name="T47" fmla="*/ 60 h 76"/>
                <a:gd name="T48" fmla="*/ 52 w 76"/>
                <a:gd name="T49" fmla="*/ 56 h 76"/>
                <a:gd name="T50" fmla="*/ 52 w 76"/>
                <a:gd name="T51" fmla="*/ 52 h 76"/>
                <a:gd name="T52" fmla="*/ 68 w 76"/>
                <a:gd name="T53" fmla="*/ 52 h 76"/>
                <a:gd name="T54" fmla="*/ 68 w 76"/>
                <a:gd name="T55" fmla="*/ 68 h 76"/>
                <a:gd name="T56" fmla="*/ 48 w 76"/>
                <a:gd name="T57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68" y="44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48" y="44"/>
                    <a:pt x="45" y="47"/>
                    <a:pt x="44" y="51"/>
                  </a:cubicBezTo>
                  <a:cubicBezTo>
                    <a:pt x="34" y="50"/>
                    <a:pt x="27" y="42"/>
                    <a:pt x="25" y="32"/>
                  </a:cubicBezTo>
                  <a:cubicBezTo>
                    <a:pt x="29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3"/>
                    <a:pt x="29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54"/>
                    <a:pt x="22" y="76"/>
                    <a:pt x="48" y="76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73" y="76"/>
                    <a:pt x="76" y="72"/>
                    <a:pt x="76" y="6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47"/>
                    <a:pt x="73" y="44"/>
                    <a:pt x="68" y="44"/>
                  </a:cubicBezTo>
                  <a:close/>
                  <a:moveTo>
                    <a:pt x="48" y="68"/>
                  </a:moveTo>
                  <a:cubicBezTo>
                    <a:pt x="26" y="68"/>
                    <a:pt x="8" y="50"/>
                    <a:pt x="8" y="2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4"/>
                    <a:pt x="18" y="24"/>
                    <a:pt x="18" y="25"/>
                  </a:cubicBezTo>
                  <a:cubicBezTo>
                    <a:pt x="17" y="26"/>
                    <a:pt x="16" y="27"/>
                    <a:pt x="16" y="28"/>
                  </a:cubicBezTo>
                  <a:cubicBezTo>
                    <a:pt x="17" y="46"/>
                    <a:pt x="30" y="60"/>
                    <a:pt x="48" y="60"/>
                  </a:cubicBezTo>
                  <a:cubicBezTo>
                    <a:pt x="51" y="60"/>
                    <a:pt x="52" y="58"/>
                    <a:pt x="52" y="5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8"/>
                    <a:pt x="68" y="68"/>
                    <a:pt x="68" y="68"/>
                  </a:cubicBezTo>
                  <a:lnTo>
                    <a:pt x="4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689CCA-B849-3CBF-F7F6-03223FFC46E6}"/>
              </a:ext>
            </a:extLst>
          </p:cNvPr>
          <p:cNvGrpSpPr>
            <a:grpSpLocks noChangeAspect="1"/>
          </p:cNvGrpSpPr>
          <p:nvPr/>
        </p:nvGrpSpPr>
        <p:grpSpPr>
          <a:xfrm>
            <a:off x="4559512" y="1156537"/>
            <a:ext cx="394970" cy="362060"/>
            <a:chOff x="4641851" y="1246188"/>
            <a:chExt cx="152400" cy="139700"/>
          </a:xfrm>
          <a:solidFill>
            <a:srgbClr val="006671"/>
          </a:solidFill>
        </p:grpSpPr>
        <p:sp>
          <p:nvSpPr>
            <p:cNvPr id="26" name="Freeform 1458">
              <a:extLst>
                <a:ext uri="{FF2B5EF4-FFF2-40B4-BE49-F238E27FC236}">
                  <a16:creationId xmlns:a16="http://schemas.microsoft.com/office/drawing/2014/main" id="{64F13536-19E8-7F34-137E-0A31A54CB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1701" y="1296988"/>
              <a:ext cx="82550" cy="88900"/>
            </a:xfrm>
            <a:custGeom>
              <a:avLst/>
              <a:gdLst>
                <a:gd name="T0" fmla="*/ 40 w 52"/>
                <a:gd name="T1" fmla="*/ 56 h 56"/>
                <a:gd name="T2" fmla="*/ 19 w 52"/>
                <a:gd name="T3" fmla="*/ 40 h 56"/>
                <a:gd name="T4" fmla="*/ 6 w 52"/>
                <a:gd name="T5" fmla="*/ 40 h 56"/>
                <a:gd name="T6" fmla="*/ 0 w 52"/>
                <a:gd name="T7" fmla="*/ 34 h 56"/>
                <a:gd name="T8" fmla="*/ 0 w 52"/>
                <a:gd name="T9" fmla="*/ 6 h 56"/>
                <a:gd name="T10" fmla="*/ 6 w 52"/>
                <a:gd name="T11" fmla="*/ 0 h 56"/>
                <a:gd name="T12" fmla="*/ 46 w 52"/>
                <a:gd name="T13" fmla="*/ 0 h 56"/>
                <a:gd name="T14" fmla="*/ 52 w 52"/>
                <a:gd name="T15" fmla="*/ 6 h 56"/>
                <a:gd name="T16" fmla="*/ 52 w 52"/>
                <a:gd name="T17" fmla="*/ 34 h 56"/>
                <a:gd name="T18" fmla="*/ 46 w 52"/>
                <a:gd name="T19" fmla="*/ 40 h 56"/>
                <a:gd name="T20" fmla="*/ 40 w 52"/>
                <a:gd name="T21" fmla="*/ 40 h 56"/>
                <a:gd name="T22" fmla="*/ 40 w 52"/>
                <a:gd name="T23" fmla="*/ 56 h 56"/>
                <a:gd name="T24" fmla="*/ 8 w 52"/>
                <a:gd name="T25" fmla="*/ 32 h 56"/>
                <a:gd name="T26" fmla="*/ 21 w 52"/>
                <a:gd name="T27" fmla="*/ 32 h 56"/>
                <a:gd name="T28" fmla="*/ 32 w 52"/>
                <a:gd name="T29" fmla="*/ 40 h 56"/>
                <a:gd name="T30" fmla="*/ 32 w 52"/>
                <a:gd name="T31" fmla="*/ 32 h 56"/>
                <a:gd name="T32" fmla="*/ 44 w 52"/>
                <a:gd name="T33" fmla="*/ 32 h 56"/>
                <a:gd name="T34" fmla="*/ 44 w 52"/>
                <a:gd name="T35" fmla="*/ 8 h 56"/>
                <a:gd name="T36" fmla="*/ 8 w 52"/>
                <a:gd name="T37" fmla="*/ 8 h 56"/>
                <a:gd name="T38" fmla="*/ 8 w 52"/>
                <a:gd name="T39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6">
                  <a:moveTo>
                    <a:pt x="40" y="56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2" y="2"/>
                    <a:pt x="52" y="6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7"/>
                    <a:pt x="49" y="40"/>
                    <a:pt x="46" y="40"/>
                  </a:cubicBezTo>
                  <a:cubicBezTo>
                    <a:pt x="40" y="40"/>
                    <a:pt x="40" y="40"/>
                    <a:pt x="40" y="40"/>
                  </a:cubicBezTo>
                  <a:lnTo>
                    <a:pt x="40" y="56"/>
                  </a:lnTo>
                  <a:close/>
                  <a:moveTo>
                    <a:pt x="8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459">
              <a:extLst>
                <a:ext uri="{FF2B5EF4-FFF2-40B4-BE49-F238E27FC236}">
                  <a16:creationId xmlns:a16="http://schemas.microsoft.com/office/drawing/2014/main" id="{CE86C4B9-37A9-61F1-EE79-7990CEC6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1" y="1246188"/>
              <a:ext cx="101600" cy="114300"/>
            </a:xfrm>
            <a:custGeom>
              <a:avLst/>
              <a:gdLst>
                <a:gd name="T0" fmla="*/ 12 w 64"/>
                <a:gd name="T1" fmla="*/ 72 h 72"/>
                <a:gd name="T2" fmla="*/ 12 w 64"/>
                <a:gd name="T3" fmla="*/ 56 h 72"/>
                <a:gd name="T4" fmla="*/ 6 w 64"/>
                <a:gd name="T5" fmla="*/ 56 h 72"/>
                <a:gd name="T6" fmla="*/ 0 w 64"/>
                <a:gd name="T7" fmla="*/ 50 h 72"/>
                <a:gd name="T8" fmla="*/ 0 w 64"/>
                <a:gd name="T9" fmla="*/ 6 h 72"/>
                <a:gd name="T10" fmla="*/ 6 w 64"/>
                <a:gd name="T11" fmla="*/ 0 h 72"/>
                <a:gd name="T12" fmla="*/ 58 w 64"/>
                <a:gd name="T13" fmla="*/ 0 h 72"/>
                <a:gd name="T14" fmla="*/ 64 w 64"/>
                <a:gd name="T15" fmla="*/ 6 h 72"/>
                <a:gd name="T16" fmla="*/ 64 w 64"/>
                <a:gd name="T17" fmla="*/ 24 h 72"/>
                <a:gd name="T18" fmla="*/ 56 w 64"/>
                <a:gd name="T19" fmla="*/ 24 h 72"/>
                <a:gd name="T20" fmla="*/ 56 w 64"/>
                <a:gd name="T21" fmla="*/ 8 h 72"/>
                <a:gd name="T22" fmla="*/ 8 w 64"/>
                <a:gd name="T23" fmla="*/ 8 h 72"/>
                <a:gd name="T24" fmla="*/ 8 w 64"/>
                <a:gd name="T25" fmla="*/ 48 h 72"/>
                <a:gd name="T26" fmla="*/ 20 w 64"/>
                <a:gd name="T27" fmla="*/ 48 h 72"/>
                <a:gd name="T28" fmla="*/ 20 w 64"/>
                <a:gd name="T29" fmla="*/ 56 h 72"/>
                <a:gd name="T30" fmla="*/ 31 w 64"/>
                <a:gd name="T31" fmla="*/ 48 h 72"/>
                <a:gd name="T32" fmla="*/ 36 w 64"/>
                <a:gd name="T33" fmla="*/ 48 h 72"/>
                <a:gd name="T34" fmla="*/ 36 w 64"/>
                <a:gd name="T35" fmla="*/ 56 h 72"/>
                <a:gd name="T36" fmla="*/ 33 w 64"/>
                <a:gd name="T37" fmla="*/ 56 h 72"/>
                <a:gd name="T38" fmla="*/ 12 w 64"/>
                <a:gd name="T3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2">
                  <a:moveTo>
                    <a:pt x="12" y="72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2"/>
                    <a:pt x="64" y="6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3" y="56"/>
                    <a:pt x="33" y="56"/>
                    <a:pt x="33" y="56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28" name="Picture 27" descr="A diagram of a power shutoff notification&#10;&#10;AI-generated content may be incorrect.">
            <a:extLst>
              <a:ext uri="{FF2B5EF4-FFF2-40B4-BE49-F238E27FC236}">
                <a16:creationId xmlns:a16="http://schemas.microsoft.com/office/drawing/2014/main" id="{71C45080-1C23-7DB0-0476-98CC2F2BB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75" y="2318199"/>
            <a:ext cx="7628428" cy="247550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52AC270-66BA-A70D-F3DC-905CAE42EF37}"/>
              </a:ext>
            </a:extLst>
          </p:cNvPr>
          <p:cNvGrpSpPr>
            <a:grpSpLocks noChangeAspect="1"/>
          </p:cNvGrpSpPr>
          <p:nvPr/>
        </p:nvGrpSpPr>
        <p:grpSpPr>
          <a:xfrm>
            <a:off x="4584155" y="1808462"/>
            <a:ext cx="374339" cy="318586"/>
            <a:chOff x="5397501" y="3887788"/>
            <a:chExt cx="149225" cy="127000"/>
          </a:xfrm>
          <a:solidFill>
            <a:srgbClr val="006671"/>
          </a:solidFill>
        </p:grpSpPr>
        <p:sp>
          <p:nvSpPr>
            <p:cNvPr id="30" name="Freeform 1250">
              <a:extLst>
                <a:ext uri="{FF2B5EF4-FFF2-40B4-BE49-F238E27FC236}">
                  <a16:creationId xmlns:a16="http://schemas.microsoft.com/office/drawing/2014/main" id="{A4D45ECD-5A83-AE36-F562-2E1B8CCF5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7501" y="3887788"/>
              <a:ext cx="149225" cy="127000"/>
            </a:xfrm>
            <a:custGeom>
              <a:avLst/>
              <a:gdLst>
                <a:gd name="T0" fmla="*/ 94 w 94"/>
                <a:gd name="T1" fmla="*/ 71 h 80"/>
                <a:gd name="T2" fmla="*/ 87 w 94"/>
                <a:gd name="T3" fmla="*/ 51 h 80"/>
                <a:gd name="T4" fmla="*/ 87 w 94"/>
                <a:gd name="T5" fmla="*/ 4 h 80"/>
                <a:gd name="T6" fmla="*/ 83 w 94"/>
                <a:gd name="T7" fmla="*/ 0 h 80"/>
                <a:gd name="T8" fmla="*/ 11 w 94"/>
                <a:gd name="T9" fmla="*/ 0 h 80"/>
                <a:gd name="T10" fmla="*/ 7 w 94"/>
                <a:gd name="T11" fmla="*/ 4 h 80"/>
                <a:gd name="T12" fmla="*/ 7 w 94"/>
                <a:gd name="T13" fmla="*/ 51 h 80"/>
                <a:gd name="T14" fmla="*/ 1 w 94"/>
                <a:gd name="T15" fmla="*/ 71 h 80"/>
                <a:gd name="T16" fmla="*/ 1 w 94"/>
                <a:gd name="T17" fmla="*/ 77 h 80"/>
                <a:gd name="T18" fmla="*/ 7 w 94"/>
                <a:gd name="T19" fmla="*/ 80 h 80"/>
                <a:gd name="T20" fmla="*/ 87 w 94"/>
                <a:gd name="T21" fmla="*/ 80 h 80"/>
                <a:gd name="T22" fmla="*/ 93 w 94"/>
                <a:gd name="T23" fmla="*/ 77 h 80"/>
                <a:gd name="T24" fmla="*/ 94 w 94"/>
                <a:gd name="T25" fmla="*/ 71 h 80"/>
                <a:gd name="T26" fmla="*/ 79 w 94"/>
                <a:gd name="T27" fmla="*/ 8 h 80"/>
                <a:gd name="T28" fmla="*/ 79 w 94"/>
                <a:gd name="T29" fmla="*/ 48 h 80"/>
                <a:gd name="T30" fmla="*/ 15 w 94"/>
                <a:gd name="T31" fmla="*/ 48 h 80"/>
                <a:gd name="T32" fmla="*/ 15 w 94"/>
                <a:gd name="T33" fmla="*/ 8 h 80"/>
                <a:gd name="T34" fmla="*/ 79 w 94"/>
                <a:gd name="T35" fmla="*/ 8 h 80"/>
                <a:gd name="T36" fmla="*/ 9 w 94"/>
                <a:gd name="T37" fmla="*/ 72 h 80"/>
                <a:gd name="T38" fmla="*/ 14 w 94"/>
                <a:gd name="T39" fmla="*/ 56 h 80"/>
                <a:gd name="T40" fmla="*/ 80 w 94"/>
                <a:gd name="T41" fmla="*/ 56 h 80"/>
                <a:gd name="T42" fmla="*/ 85 w 94"/>
                <a:gd name="T43" fmla="*/ 72 h 80"/>
                <a:gd name="T44" fmla="*/ 9 w 94"/>
                <a:gd name="T45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80">
                  <a:moveTo>
                    <a:pt x="94" y="71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1"/>
                    <a:pt x="85" y="0"/>
                    <a:pt x="8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7" y="1"/>
                    <a:pt x="7" y="4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3"/>
                    <a:pt x="0" y="75"/>
                    <a:pt x="1" y="77"/>
                  </a:cubicBezTo>
                  <a:cubicBezTo>
                    <a:pt x="3" y="79"/>
                    <a:pt x="5" y="80"/>
                    <a:pt x="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80"/>
                    <a:pt x="91" y="79"/>
                    <a:pt x="93" y="77"/>
                  </a:cubicBezTo>
                  <a:cubicBezTo>
                    <a:pt x="94" y="75"/>
                    <a:pt x="94" y="73"/>
                    <a:pt x="94" y="71"/>
                  </a:cubicBezTo>
                  <a:close/>
                  <a:moveTo>
                    <a:pt x="79" y="8"/>
                  </a:moveTo>
                  <a:cubicBezTo>
                    <a:pt x="79" y="48"/>
                    <a:pt x="79" y="48"/>
                    <a:pt x="79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8"/>
                    <a:pt x="15" y="8"/>
                    <a:pt x="15" y="8"/>
                  </a:cubicBezTo>
                  <a:lnTo>
                    <a:pt x="79" y="8"/>
                  </a:lnTo>
                  <a:close/>
                  <a:moveTo>
                    <a:pt x="9" y="72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5" y="72"/>
                    <a:pt x="85" y="72"/>
                    <a:pt x="85" y="72"/>
                  </a:cubicBezTo>
                  <a:lnTo>
                    <a:pt x="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Rectangle 1251">
              <a:extLst>
                <a:ext uri="{FF2B5EF4-FFF2-40B4-BE49-F238E27FC236}">
                  <a16:creationId xmlns:a16="http://schemas.microsoft.com/office/drawing/2014/main" id="{D390991B-24A8-6D1B-5487-BD2809AE4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413" y="3983038"/>
              <a:ext cx="25400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90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493E7-7AFA-A8F3-09EF-FC11384696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2057F2-FC5A-FF6D-2565-390EAFB7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5" y="283610"/>
            <a:ext cx="7576216" cy="623775"/>
          </a:xfrm>
        </p:spPr>
        <p:txBody>
          <a:bodyPr>
            <a:noAutofit/>
          </a:bodyPr>
          <a:lstStyle/>
          <a:p>
            <a:r>
              <a:rPr lang="en-US"/>
              <a:t>PSPS emergency response partner coordination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2599CB-7AB6-D883-25CC-8032DCCC11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8962" y="1398494"/>
            <a:ext cx="7576216" cy="3387096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1600" dirty="0"/>
              <a:t>Department of Commerce-led </a:t>
            </a:r>
            <a:r>
              <a:rPr lang="en-US" sz="1600" b="1" dirty="0"/>
              <a:t>briefing with emergency response partners</a:t>
            </a:r>
            <a:r>
              <a:rPr lang="en-US" sz="1600" dirty="0"/>
              <a:t>.</a:t>
            </a:r>
          </a:p>
          <a:p>
            <a:pPr marL="344488" indent="-344488"/>
            <a:endParaRPr lang="en-US" sz="1600" dirty="0"/>
          </a:p>
          <a:p>
            <a:pPr marL="344488" indent="-344488"/>
            <a:r>
              <a:rPr lang="en-US" sz="1600" b="1" dirty="0"/>
              <a:t>Partner alerts and ongoing updates </a:t>
            </a:r>
            <a:r>
              <a:rPr lang="en-US" sz="1600" dirty="0"/>
              <a:t>to fire districts, critical facilities, local governments, and community support organizations.</a:t>
            </a:r>
          </a:p>
          <a:p>
            <a:pPr marL="344488" indent="-344488"/>
            <a:endParaRPr lang="en-US" sz="1600" dirty="0"/>
          </a:p>
          <a:p>
            <a:pPr marL="344488" indent="-344488"/>
            <a:r>
              <a:rPr lang="en-US" sz="1600" dirty="0"/>
              <a:t>Twice daily </a:t>
            </a:r>
            <a:r>
              <a:rPr lang="en-US" sz="1600" b="1" dirty="0"/>
              <a:t>Situation Reports</a:t>
            </a:r>
            <a:r>
              <a:rPr lang="en-US" sz="1600" dirty="0"/>
              <a:t> throughout the event.</a:t>
            </a:r>
          </a:p>
          <a:p>
            <a:pPr marL="344488" indent="-344488"/>
            <a:endParaRPr lang="en-US" sz="1600" dirty="0"/>
          </a:p>
          <a:p>
            <a:pPr marL="344488" indent="-344488"/>
            <a:r>
              <a:rPr lang="en-US" sz="1600" dirty="0"/>
              <a:t>Coordination with Emergency Management offices and other first responders on potential public safety issues and </a:t>
            </a:r>
            <a:r>
              <a:rPr lang="en-US" sz="1600" b="1" dirty="0"/>
              <a:t>locations for PSE Community Resource Centers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348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BB21A-A1A6-5556-C5F6-C8F7D203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B5EEC1AC-D46A-AAA9-9126-2CD7644D7F78}"/>
              </a:ext>
            </a:extLst>
          </p:cNvPr>
          <p:cNvSpPr/>
          <p:nvPr/>
        </p:nvSpPr>
        <p:spPr>
          <a:xfrm>
            <a:off x="3452548" y="3092156"/>
            <a:ext cx="5381876" cy="1038404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9D489A5-417C-9F63-98AE-D7C4EFF33B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21125E-7CD6-4ABA-C218-75D41462DF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11827" y="3208277"/>
            <a:ext cx="5263317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If you have critical medical equipment at home that relies on electricity, please contact PSE Customer Care at </a:t>
            </a:r>
            <a:r>
              <a:rPr lang="en-US" b="1">
                <a:solidFill>
                  <a:srgbClr val="006671"/>
                </a:solidFill>
              </a:rPr>
              <a:t>1-888-225-5773</a:t>
            </a:r>
            <a:r>
              <a:rPr lang="en-US"/>
              <a:t> to learn the steps for adding Life Support status to your account.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D713D9C-02B2-48F4-28E3-C66D07C1E75D}"/>
              </a:ext>
            </a:extLst>
          </p:cNvPr>
          <p:cNvSpPr txBox="1">
            <a:spLocks/>
          </p:cNvSpPr>
          <p:nvPr/>
        </p:nvSpPr>
        <p:spPr>
          <a:xfrm>
            <a:off x="3433119" y="607771"/>
            <a:ext cx="5381875" cy="2292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spcBef>
                <a:spcPts val="0"/>
              </a:spcBef>
              <a:spcAft>
                <a:spcPts val="600"/>
              </a:spcAft>
              <a:buClrTx/>
              <a:buBlip>
                <a:blip r:embed="rId3"/>
              </a:buBlip>
              <a:defRPr/>
            </a:pPr>
            <a:r>
              <a:rPr lang="en-US" sz="1400"/>
              <a:t>Customers with Life Support status noted in their PSE account will receive </a:t>
            </a:r>
            <a:r>
              <a:rPr lang="en-US" sz="1400" b="1"/>
              <a:t>phone calls from Customer Care</a:t>
            </a:r>
            <a:r>
              <a:rPr lang="en-US" sz="1400"/>
              <a:t>, in addition to regular customer notifications, in advance of a PSPS</a:t>
            </a:r>
          </a:p>
          <a:p>
            <a:pPr defTabSz="914378">
              <a:spcBef>
                <a:spcPts val="0"/>
              </a:spcBef>
              <a:spcAft>
                <a:spcPts val="600"/>
              </a:spcAft>
              <a:buClrTx/>
              <a:buBlip>
                <a:blip r:embed="rId3"/>
              </a:buBlip>
              <a:defRPr/>
            </a:pPr>
            <a:r>
              <a:rPr lang="en-US" sz="1400"/>
              <a:t>Learn more about Life Support status eligibility and how to apply: </a:t>
            </a:r>
            <a:r>
              <a:rPr lang="en-US" sz="1400" b="1"/>
              <a:t>PSE.com/Medical</a:t>
            </a:r>
          </a:p>
          <a:p>
            <a:pPr defTabSz="914378">
              <a:spcBef>
                <a:spcPts val="0"/>
              </a:spcBef>
              <a:spcAft>
                <a:spcPts val="600"/>
              </a:spcAft>
              <a:buClrTx/>
              <a:buBlip>
                <a:blip r:embed="rId3"/>
              </a:buBlip>
              <a:defRPr/>
            </a:pPr>
            <a:r>
              <a:rPr lang="en-US" sz="1400"/>
              <a:t>Life Support Status is not a guarantee of service, and we strongly encourage customers to </a:t>
            </a:r>
            <a:r>
              <a:rPr lang="en-US" sz="1400" b="1"/>
              <a:t>have an emergency plan </a:t>
            </a:r>
            <a:r>
              <a:rPr lang="en-US" sz="1400"/>
              <a:t>in place and consider backup power for critical equipment</a:t>
            </a:r>
            <a:endParaRPr lang="en-US" sz="1400" kern="100">
              <a:highlight>
                <a:srgbClr val="FFFF00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838B1-5ECF-9463-1D0D-7CA40B71B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32" y="478513"/>
            <a:ext cx="2936328" cy="29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1CEE-08DB-0C8D-B581-7A1A7E3EC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5849E8-BCAE-05D1-631D-AA446DC45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8EDC16-DEB3-D24C-530A-DB0A90E1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7" y="427680"/>
            <a:ext cx="2809493" cy="709318"/>
          </a:xfrm>
        </p:spPr>
        <p:txBody>
          <a:bodyPr>
            <a:normAutofit/>
          </a:bodyPr>
          <a:lstStyle/>
          <a:p>
            <a:r>
              <a:rPr lang="en-US" sz="3200"/>
              <a:t>Be prepared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0DBB631C-6384-E6C2-696F-12FD8BECD66D}"/>
              </a:ext>
            </a:extLst>
          </p:cNvPr>
          <p:cNvSpPr txBox="1">
            <a:spLocks/>
          </p:cNvSpPr>
          <p:nvPr/>
        </p:nvSpPr>
        <p:spPr>
          <a:xfrm>
            <a:off x="3288163" y="3372560"/>
            <a:ext cx="5477464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b="1" dirty="0"/>
              <a:t>Find outage updates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Visit our outage map at </a:t>
            </a:r>
            <a:r>
              <a:rPr lang="en-US" b="1" dirty="0">
                <a:solidFill>
                  <a:srgbClr val="000000"/>
                </a:solidFill>
              </a:rPr>
              <a:t>PSE.com/Outages</a:t>
            </a:r>
            <a:r>
              <a:rPr lang="en-US" dirty="0">
                <a:solidFill>
                  <a:srgbClr val="000000"/>
                </a:solidFill>
              </a:rPr>
              <a:t> to see potential shutoffs, current power outages, estimated times for restoration, or to report an outage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396218CA-4D66-088C-C0A9-06B9277FE7A0}"/>
              </a:ext>
            </a:extLst>
          </p:cNvPr>
          <p:cNvSpPr txBox="1">
            <a:spLocks/>
          </p:cNvSpPr>
          <p:nvPr/>
        </p:nvSpPr>
        <p:spPr>
          <a:xfrm>
            <a:off x="3288163" y="2307337"/>
            <a:ext cx="5477465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/>
              <a:t>Have a plan and supplies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>
                <a:solidFill>
                  <a:srgbClr val="000000"/>
                </a:solidFill>
              </a:rPr>
              <a:t>Create and practice a family emergency plan, build an emergency kit, and learn how to prepare when a PSPS is possible at </a:t>
            </a:r>
            <a:r>
              <a:rPr lang="en-US" b="1">
                <a:solidFill>
                  <a:srgbClr val="000000"/>
                </a:solidFill>
              </a:rPr>
              <a:t>PSE.com/PSPS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D2D56C-786F-85F3-E7FA-5E5DEE4CD4D6}"/>
              </a:ext>
            </a:extLst>
          </p:cNvPr>
          <p:cNvGrpSpPr/>
          <p:nvPr/>
        </p:nvGrpSpPr>
        <p:grpSpPr>
          <a:xfrm>
            <a:off x="2282692" y="2281171"/>
            <a:ext cx="777856" cy="777856"/>
            <a:chOff x="2282693" y="2265002"/>
            <a:chExt cx="777856" cy="7778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FDF18DA-B11E-0F18-E357-D3A4897CEC1E}"/>
                </a:ext>
              </a:extLst>
            </p:cNvPr>
            <p:cNvSpPr/>
            <p:nvPr/>
          </p:nvSpPr>
          <p:spPr>
            <a:xfrm>
              <a:off x="2282693" y="2265002"/>
              <a:ext cx="777856" cy="7778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DA863C-83BF-E4AB-6226-A77DFF7381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1020" y="2420700"/>
              <a:ext cx="403462" cy="437563"/>
              <a:chOff x="6550026" y="5445126"/>
              <a:chExt cx="112712" cy="122238"/>
            </a:xfrm>
            <a:solidFill>
              <a:schemeClr val="accent1"/>
            </a:solidFill>
          </p:grpSpPr>
          <p:sp>
            <p:nvSpPr>
              <p:cNvPr id="23" name="Rectangle 1612">
                <a:extLst>
                  <a:ext uri="{FF2B5EF4-FFF2-40B4-BE49-F238E27FC236}">
                    <a16:creationId xmlns:a16="http://schemas.microsoft.com/office/drawing/2014/main" id="{827DCB5D-3DEE-07D4-1970-A64B34497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0663" y="5507038"/>
                <a:ext cx="50800" cy="95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613">
                <a:extLst>
                  <a:ext uri="{FF2B5EF4-FFF2-40B4-BE49-F238E27FC236}">
                    <a16:creationId xmlns:a16="http://schemas.microsoft.com/office/drawing/2014/main" id="{A8031699-9D4A-FE22-5189-32A6C4AC4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0663" y="5526088"/>
                <a:ext cx="20638" cy="111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614">
                <a:extLst>
                  <a:ext uri="{FF2B5EF4-FFF2-40B4-BE49-F238E27FC236}">
                    <a16:creationId xmlns:a16="http://schemas.microsoft.com/office/drawing/2014/main" id="{5473AA51-C168-F1DE-5619-3BF6CFF8A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70663" y="5486401"/>
                <a:ext cx="50800" cy="95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15">
                <a:extLst>
                  <a:ext uri="{FF2B5EF4-FFF2-40B4-BE49-F238E27FC236}">
                    <a16:creationId xmlns:a16="http://schemas.microsoft.com/office/drawing/2014/main" id="{C22EB110-AD07-52A8-D2DD-76A9B37CA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26" y="5445126"/>
                <a:ext cx="92075" cy="122238"/>
              </a:xfrm>
              <a:custGeom>
                <a:avLst/>
                <a:gdLst>
                  <a:gd name="T0" fmla="*/ 32 w 58"/>
                  <a:gd name="T1" fmla="*/ 71 h 77"/>
                  <a:gd name="T2" fmla="*/ 7 w 58"/>
                  <a:gd name="T3" fmla="*/ 71 h 77"/>
                  <a:gd name="T4" fmla="*/ 7 w 58"/>
                  <a:gd name="T5" fmla="*/ 7 h 77"/>
                  <a:gd name="T6" fmla="*/ 52 w 58"/>
                  <a:gd name="T7" fmla="*/ 7 h 77"/>
                  <a:gd name="T8" fmla="*/ 52 w 58"/>
                  <a:gd name="T9" fmla="*/ 45 h 77"/>
                  <a:gd name="T10" fmla="*/ 58 w 58"/>
                  <a:gd name="T11" fmla="*/ 45 h 77"/>
                  <a:gd name="T12" fmla="*/ 58 w 58"/>
                  <a:gd name="T13" fmla="*/ 7 h 77"/>
                  <a:gd name="T14" fmla="*/ 52 w 58"/>
                  <a:gd name="T15" fmla="*/ 0 h 77"/>
                  <a:gd name="T16" fmla="*/ 7 w 58"/>
                  <a:gd name="T17" fmla="*/ 0 h 77"/>
                  <a:gd name="T18" fmla="*/ 0 w 58"/>
                  <a:gd name="T19" fmla="*/ 7 h 77"/>
                  <a:gd name="T20" fmla="*/ 0 w 58"/>
                  <a:gd name="T21" fmla="*/ 71 h 77"/>
                  <a:gd name="T22" fmla="*/ 7 w 58"/>
                  <a:gd name="T23" fmla="*/ 77 h 77"/>
                  <a:gd name="T24" fmla="*/ 32 w 58"/>
                  <a:gd name="T25" fmla="*/ 77 h 77"/>
                  <a:gd name="T26" fmla="*/ 32 w 58"/>
                  <a:gd name="T27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77">
                    <a:moveTo>
                      <a:pt x="32" y="71"/>
                    </a:moveTo>
                    <a:cubicBezTo>
                      <a:pt x="7" y="71"/>
                      <a:pt x="7" y="71"/>
                      <a:pt x="7" y="7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32" y="77"/>
                      <a:pt x="32" y="77"/>
                      <a:pt x="32" y="77"/>
                    </a:cubicBezTo>
                    <a:lnTo>
                      <a:pt x="32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616">
                <a:extLst>
                  <a:ext uri="{FF2B5EF4-FFF2-40B4-BE49-F238E27FC236}">
                    <a16:creationId xmlns:a16="http://schemas.microsoft.com/office/drawing/2014/main" id="{DFCDC670-590D-9492-558B-40E4301E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6063" y="5503863"/>
                <a:ext cx="66675" cy="61913"/>
              </a:xfrm>
              <a:custGeom>
                <a:avLst/>
                <a:gdLst>
                  <a:gd name="T0" fmla="*/ 0 w 42"/>
                  <a:gd name="T1" fmla="*/ 25 h 39"/>
                  <a:gd name="T2" fmla="*/ 4 w 42"/>
                  <a:gd name="T3" fmla="*/ 21 h 39"/>
                  <a:gd name="T4" fmla="*/ 13 w 42"/>
                  <a:gd name="T5" fmla="*/ 30 h 39"/>
                  <a:gd name="T6" fmla="*/ 37 w 42"/>
                  <a:gd name="T7" fmla="*/ 0 h 39"/>
                  <a:gd name="T8" fmla="*/ 42 w 42"/>
                  <a:gd name="T9" fmla="*/ 4 h 39"/>
                  <a:gd name="T10" fmla="*/ 14 w 42"/>
                  <a:gd name="T11" fmla="*/ 39 h 39"/>
                  <a:gd name="T12" fmla="*/ 0 w 42"/>
                  <a:gd name="T13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9">
                    <a:moveTo>
                      <a:pt x="0" y="25"/>
                    </a:moveTo>
                    <a:lnTo>
                      <a:pt x="4" y="21"/>
                    </a:lnTo>
                    <a:lnTo>
                      <a:pt x="13" y="30"/>
                    </a:lnTo>
                    <a:lnTo>
                      <a:pt x="37" y="0"/>
                    </a:lnTo>
                    <a:lnTo>
                      <a:pt x="42" y="4"/>
                    </a:lnTo>
                    <a:lnTo>
                      <a:pt x="14" y="39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EB37614-AE03-2EB8-A5DA-3992C91EBF47}"/>
              </a:ext>
            </a:extLst>
          </p:cNvPr>
          <p:cNvGrpSpPr/>
          <p:nvPr/>
        </p:nvGrpSpPr>
        <p:grpSpPr>
          <a:xfrm>
            <a:off x="2282692" y="3313837"/>
            <a:ext cx="777856" cy="777856"/>
            <a:chOff x="2282693" y="3313837"/>
            <a:chExt cx="777856" cy="7778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E43B3D-3398-2A2B-153F-D69E07A84003}"/>
                </a:ext>
              </a:extLst>
            </p:cNvPr>
            <p:cNvSpPr/>
            <p:nvPr/>
          </p:nvSpPr>
          <p:spPr>
            <a:xfrm>
              <a:off x="2282693" y="3313837"/>
              <a:ext cx="777856" cy="7778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209E17-91D6-790A-EEA6-13E83E26B6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14360" y="3459697"/>
              <a:ext cx="305303" cy="486136"/>
              <a:chOff x="-338138" y="474663"/>
              <a:chExt cx="206375" cy="328613"/>
            </a:xfrm>
            <a:solidFill>
              <a:schemeClr val="accent1"/>
            </a:solidFill>
          </p:grpSpPr>
          <p:sp>
            <p:nvSpPr>
              <p:cNvPr id="31" name="Freeform 75">
                <a:extLst>
                  <a:ext uri="{FF2B5EF4-FFF2-40B4-BE49-F238E27FC236}">
                    <a16:creationId xmlns:a16="http://schemas.microsoft.com/office/drawing/2014/main" id="{45F59AEB-87A2-18CD-CA0B-20B066047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77813" y="754063"/>
                <a:ext cx="85725" cy="49213"/>
              </a:xfrm>
              <a:custGeom>
                <a:avLst/>
                <a:gdLst>
                  <a:gd name="T0" fmla="*/ 0 w 54"/>
                  <a:gd name="T1" fmla="*/ 22 h 31"/>
                  <a:gd name="T2" fmla="*/ 19 w 54"/>
                  <a:gd name="T3" fmla="*/ 22 h 31"/>
                  <a:gd name="T4" fmla="*/ 19 w 54"/>
                  <a:gd name="T5" fmla="*/ 31 h 31"/>
                  <a:gd name="T6" fmla="*/ 35 w 54"/>
                  <a:gd name="T7" fmla="*/ 31 h 31"/>
                  <a:gd name="T8" fmla="*/ 35 w 54"/>
                  <a:gd name="T9" fmla="*/ 22 h 31"/>
                  <a:gd name="T10" fmla="*/ 54 w 54"/>
                  <a:gd name="T11" fmla="*/ 22 h 31"/>
                  <a:gd name="T12" fmla="*/ 54 w 54"/>
                  <a:gd name="T13" fmla="*/ 0 h 31"/>
                  <a:gd name="T14" fmla="*/ 0 w 54"/>
                  <a:gd name="T15" fmla="*/ 0 h 31"/>
                  <a:gd name="T16" fmla="*/ 0 w 54"/>
                  <a:gd name="T1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1">
                    <a:moveTo>
                      <a:pt x="0" y="22"/>
                    </a:moveTo>
                    <a:lnTo>
                      <a:pt x="19" y="22"/>
                    </a:lnTo>
                    <a:lnTo>
                      <a:pt x="19" y="31"/>
                    </a:lnTo>
                    <a:lnTo>
                      <a:pt x="35" y="31"/>
                    </a:lnTo>
                    <a:lnTo>
                      <a:pt x="35" y="22"/>
                    </a:lnTo>
                    <a:lnTo>
                      <a:pt x="54" y="22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6">
                <a:extLst>
                  <a:ext uri="{FF2B5EF4-FFF2-40B4-BE49-F238E27FC236}">
                    <a16:creationId xmlns:a16="http://schemas.microsoft.com/office/drawing/2014/main" id="{0F53C487-3721-928E-87BD-DC48F3FBB6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38138" y="474663"/>
                <a:ext cx="206375" cy="263525"/>
              </a:xfrm>
              <a:custGeom>
                <a:avLst/>
                <a:gdLst>
                  <a:gd name="T0" fmla="*/ 27 w 55"/>
                  <a:gd name="T1" fmla="*/ 0 h 68"/>
                  <a:gd name="T2" fmla="*/ 0 w 55"/>
                  <a:gd name="T3" fmla="*/ 29 h 68"/>
                  <a:gd name="T4" fmla="*/ 16 w 55"/>
                  <a:gd name="T5" fmla="*/ 53 h 68"/>
                  <a:gd name="T6" fmla="*/ 16 w 55"/>
                  <a:gd name="T7" fmla="*/ 64 h 68"/>
                  <a:gd name="T8" fmla="*/ 20 w 55"/>
                  <a:gd name="T9" fmla="*/ 68 h 68"/>
                  <a:gd name="T10" fmla="*/ 35 w 55"/>
                  <a:gd name="T11" fmla="*/ 68 h 68"/>
                  <a:gd name="T12" fmla="*/ 39 w 55"/>
                  <a:gd name="T13" fmla="*/ 64 h 68"/>
                  <a:gd name="T14" fmla="*/ 39 w 55"/>
                  <a:gd name="T15" fmla="*/ 53 h 68"/>
                  <a:gd name="T16" fmla="*/ 55 w 55"/>
                  <a:gd name="T17" fmla="*/ 29 h 68"/>
                  <a:gd name="T18" fmla="*/ 27 w 55"/>
                  <a:gd name="T19" fmla="*/ 0 h 68"/>
                  <a:gd name="T20" fmla="*/ 34 w 55"/>
                  <a:gd name="T21" fmla="*/ 46 h 68"/>
                  <a:gd name="T22" fmla="*/ 31 w 55"/>
                  <a:gd name="T23" fmla="*/ 50 h 68"/>
                  <a:gd name="T24" fmla="*/ 31 w 55"/>
                  <a:gd name="T25" fmla="*/ 60 h 68"/>
                  <a:gd name="T26" fmla="*/ 24 w 55"/>
                  <a:gd name="T27" fmla="*/ 60 h 68"/>
                  <a:gd name="T28" fmla="*/ 24 w 55"/>
                  <a:gd name="T29" fmla="*/ 50 h 68"/>
                  <a:gd name="T30" fmla="*/ 21 w 55"/>
                  <a:gd name="T31" fmla="*/ 46 h 68"/>
                  <a:gd name="T32" fmla="*/ 8 w 55"/>
                  <a:gd name="T33" fmla="*/ 29 h 68"/>
                  <a:gd name="T34" fmla="*/ 27 w 55"/>
                  <a:gd name="T35" fmla="*/ 7 h 68"/>
                  <a:gd name="T36" fmla="*/ 47 w 55"/>
                  <a:gd name="T37" fmla="*/ 29 h 68"/>
                  <a:gd name="T38" fmla="*/ 34 w 55"/>
                  <a:gd name="T39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68">
                    <a:moveTo>
                      <a:pt x="27" y="0"/>
                    </a:moveTo>
                    <a:cubicBezTo>
                      <a:pt x="12" y="0"/>
                      <a:pt x="0" y="13"/>
                      <a:pt x="0" y="29"/>
                    </a:cubicBezTo>
                    <a:cubicBezTo>
                      <a:pt x="0" y="41"/>
                      <a:pt x="6" y="48"/>
                      <a:pt x="16" y="53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6"/>
                      <a:pt x="18" y="68"/>
                      <a:pt x="20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7" y="68"/>
                      <a:pt x="39" y="66"/>
                      <a:pt x="39" y="64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8" y="48"/>
                      <a:pt x="55" y="41"/>
                      <a:pt x="55" y="29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34" y="46"/>
                    </a:moveTo>
                    <a:cubicBezTo>
                      <a:pt x="32" y="47"/>
                      <a:pt x="31" y="49"/>
                      <a:pt x="31" y="5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3" y="47"/>
                      <a:pt x="21" y="46"/>
                    </a:cubicBezTo>
                    <a:cubicBezTo>
                      <a:pt x="13" y="44"/>
                      <a:pt x="8" y="38"/>
                      <a:pt x="8" y="29"/>
                    </a:cubicBezTo>
                    <a:cubicBezTo>
                      <a:pt x="8" y="18"/>
                      <a:pt x="17" y="7"/>
                      <a:pt x="27" y="7"/>
                    </a:cubicBezTo>
                    <a:cubicBezTo>
                      <a:pt x="38" y="7"/>
                      <a:pt x="47" y="18"/>
                      <a:pt x="47" y="29"/>
                    </a:cubicBezTo>
                    <a:cubicBezTo>
                      <a:pt x="47" y="38"/>
                      <a:pt x="42" y="44"/>
                      <a:pt x="3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0DBDC7EF-8968-A261-1A67-64613DCEF143}"/>
              </a:ext>
            </a:extLst>
          </p:cNvPr>
          <p:cNvSpPr txBox="1">
            <a:spLocks/>
          </p:cNvSpPr>
          <p:nvPr/>
        </p:nvSpPr>
        <p:spPr>
          <a:xfrm>
            <a:off x="3288163" y="1286151"/>
            <a:ext cx="5325639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Update your info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1200">
                <a:solidFill>
                  <a:srgbClr val="000000"/>
                </a:solidFill>
              </a:rPr>
              <a:t>Make sure your PSE account contact information is up to date and sign up for Life Support status if you qualify by calling </a:t>
            </a:r>
            <a:r>
              <a:rPr lang="en-US" sz="1200" b="1">
                <a:solidFill>
                  <a:srgbClr val="000000"/>
                </a:solidFill>
              </a:rPr>
              <a:t>1-888-225-5773</a:t>
            </a:r>
            <a:endParaRPr lang="en-US" sz="1200">
              <a:solidFill>
                <a:srgbClr val="0000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064E58-AC99-AF9A-D004-F6A933ECD411}"/>
              </a:ext>
            </a:extLst>
          </p:cNvPr>
          <p:cNvGrpSpPr/>
          <p:nvPr/>
        </p:nvGrpSpPr>
        <p:grpSpPr>
          <a:xfrm>
            <a:off x="2282692" y="1264403"/>
            <a:ext cx="777856" cy="777856"/>
            <a:chOff x="2282692" y="1338009"/>
            <a:chExt cx="777856" cy="7778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5DC96BC-C0F3-67F3-4FC5-C8947FEA322D}"/>
                </a:ext>
              </a:extLst>
            </p:cNvPr>
            <p:cNvSpPr/>
            <p:nvPr/>
          </p:nvSpPr>
          <p:spPr>
            <a:xfrm>
              <a:off x="2282692" y="1338009"/>
              <a:ext cx="777856" cy="7778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F395856-D428-2E8B-EDD2-BD47379926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94732" y="1489930"/>
              <a:ext cx="353282" cy="431793"/>
              <a:chOff x="2392363" y="4406901"/>
              <a:chExt cx="114300" cy="139700"/>
            </a:xfrm>
            <a:solidFill>
              <a:schemeClr val="accent1"/>
            </a:solidFill>
          </p:grpSpPr>
          <p:sp>
            <p:nvSpPr>
              <p:cNvPr id="38" name="Freeform 1381">
                <a:extLst>
                  <a:ext uri="{FF2B5EF4-FFF2-40B4-BE49-F238E27FC236}">
                    <a16:creationId xmlns:a16="http://schemas.microsoft.com/office/drawing/2014/main" id="{98E570DA-5525-7FB6-E457-62BED750B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363" y="4406901"/>
                <a:ext cx="101600" cy="82550"/>
              </a:xfrm>
              <a:custGeom>
                <a:avLst/>
                <a:gdLst>
                  <a:gd name="T0" fmla="*/ 36 w 64"/>
                  <a:gd name="T1" fmla="*/ 52 h 52"/>
                  <a:gd name="T2" fmla="*/ 36 w 64"/>
                  <a:gd name="T3" fmla="*/ 44 h 52"/>
                  <a:gd name="T4" fmla="*/ 24 w 64"/>
                  <a:gd name="T5" fmla="*/ 32 h 52"/>
                  <a:gd name="T6" fmla="*/ 24 w 64"/>
                  <a:gd name="T7" fmla="*/ 31 h 52"/>
                  <a:gd name="T8" fmla="*/ 36 w 64"/>
                  <a:gd name="T9" fmla="*/ 23 h 52"/>
                  <a:gd name="T10" fmla="*/ 51 w 64"/>
                  <a:gd name="T11" fmla="*/ 32 h 52"/>
                  <a:gd name="T12" fmla="*/ 53 w 64"/>
                  <a:gd name="T13" fmla="*/ 24 h 52"/>
                  <a:gd name="T14" fmla="*/ 39 w 64"/>
                  <a:gd name="T15" fmla="*/ 14 h 52"/>
                  <a:gd name="T16" fmla="*/ 36 w 64"/>
                  <a:gd name="T17" fmla="*/ 12 h 52"/>
                  <a:gd name="T18" fmla="*/ 32 w 64"/>
                  <a:gd name="T19" fmla="*/ 14 h 52"/>
                  <a:gd name="T20" fmla="*/ 19 w 64"/>
                  <a:gd name="T21" fmla="*/ 24 h 52"/>
                  <a:gd name="T22" fmla="*/ 16 w 64"/>
                  <a:gd name="T23" fmla="*/ 28 h 52"/>
                  <a:gd name="T24" fmla="*/ 16 w 64"/>
                  <a:gd name="T25" fmla="*/ 32 h 52"/>
                  <a:gd name="T26" fmla="*/ 8 w 64"/>
                  <a:gd name="T27" fmla="*/ 32 h 52"/>
                  <a:gd name="T28" fmla="*/ 36 w 64"/>
                  <a:gd name="T29" fmla="*/ 8 h 52"/>
                  <a:gd name="T30" fmla="*/ 58 w 64"/>
                  <a:gd name="T31" fmla="*/ 19 h 52"/>
                  <a:gd name="T32" fmla="*/ 64 w 64"/>
                  <a:gd name="T33" fmla="*/ 14 h 52"/>
                  <a:gd name="T34" fmla="*/ 36 w 64"/>
                  <a:gd name="T35" fmla="*/ 0 h 52"/>
                  <a:gd name="T36" fmla="*/ 0 w 64"/>
                  <a:gd name="T37" fmla="*/ 36 h 52"/>
                  <a:gd name="T38" fmla="*/ 0 w 64"/>
                  <a:gd name="T39" fmla="*/ 40 h 52"/>
                  <a:gd name="T40" fmla="*/ 18 w 64"/>
                  <a:gd name="T41" fmla="*/ 40 h 52"/>
                  <a:gd name="T42" fmla="*/ 36 w 64"/>
                  <a:gd name="T4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52">
                    <a:moveTo>
                      <a:pt x="36" y="52"/>
                    </a:moveTo>
                    <a:cubicBezTo>
                      <a:pt x="36" y="44"/>
                      <a:pt x="36" y="44"/>
                      <a:pt x="36" y="44"/>
                    </a:cubicBezTo>
                    <a:cubicBezTo>
                      <a:pt x="29" y="44"/>
                      <a:pt x="24" y="39"/>
                      <a:pt x="24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9" y="29"/>
                      <a:pt x="33" y="25"/>
                      <a:pt x="36" y="23"/>
                    </a:cubicBezTo>
                    <a:cubicBezTo>
                      <a:pt x="39" y="26"/>
                      <a:pt x="44" y="30"/>
                      <a:pt x="51" y="32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44" y="22"/>
                      <a:pt x="39" y="14"/>
                      <a:pt x="39" y="14"/>
                    </a:cubicBezTo>
                    <a:cubicBezTo>
                      <a:pt x="39" y="13"/>
                      <a:pt x="37" y="12"/>
                      <a:pt x="36" y="12"/>
                    </a:cubicBezTo>
                    <a:cubicBezTo>
                      <a:pt x="34" y="12"/>
                      <a:pt x="33" y="13"/>
                      <a:pt x="32" y="14"/>
                    </a:cubicBezTo>
                    <a:cubicBezTo>
                      <a:pt x="32" y="14"/>
                      <a:pt x="28" y="22"/>
                      <a:pt x="19" y="24"/>
                    </a:cubicBezTo>
                    <a:cubicBezTo>
                      <a:pt x="17" y="25"/>
                      <a:pt x="16" y="26"/>
                      <a:pt x="16" y="2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18"/>
                      <a:pt x="22" y="8"/>
                      <a:pt x="36" y="8"/>
                    </a:cubicBezTo>
                    <a:cubicBezTo>
                      <a:pt x="44" y="8"/>
                      <a:pt x="52" y="12"/>
                      <a:pt x="58" y="19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57" y="5"/>
                      <a:pt x="47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21" y="47"/>
                      <a:pt x="28" y="52"/>
                      <a:pt x="36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82">
                <a:extLst>
                  <a:ext uri="{FF2B5EF4-FFF2-40B4-BE49-F238E27FC236}">
                    <a16:creationId xmlns:a16="http://schemas.microsoft.com/office/drawing/2014/main" id="{76EEEFE7-E683-79A7-BCCC-1AC9A05D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863" y="4445001"/>
                <a:ext cx="50800" cy="44450"/>
              </a:xfrm>
              <a:custGeom>
                <a:avLst/>
                <a:gdLst>
                  <a:gd name="T0" fmla="*/ 24 w 32"/>
                  <a:gd name="T1" fmla="*/ 0 h 28"/>
                  <a:gd name="T2" fmla="*/ 24 w 32"/>
                  <a:gd name="T3" fmla="*/ 8 h 28"/>
                  <a:gd name="T4" fmla="*/ 16 w 32"/>
                  <a:gd name="T5" fmla="*/ 19 h 28"/>
                  <a:gd name="T6" fmla="*/ 16 w 32"/>
                  <a:gd name="T7" fmla="*/ 12 h 28"/>
                  <a:gd name="T8" fmla="*/ 0 w 32"/>
                  <a:gd name="T9" fmla="*/ 12 h 28"/>
                  <a:gd name="T10" fmla="*/ 0 w 32"/>
                  <a:gd name="T11" fmla="*/ 28 h 28"/>
                  <a:gd name="T12" fmla="*/ 12 w 32"/>
                  <a:gd name="T13" fmla="*/ 28 h 28"/>
                  <a:gd name="T14" fmla="*/ 32 w 32"/>
                  <a:gd name="T15" fmla="*/ 8 h 28"/>
                  <a:gd name="T16" fmla="*/ 32 w 32"/>
                  <a:gd name="T17" fmla="*/ 0 h 28"/>
                  <a:gd name="T18" fmla="*/ 24 w 32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8">
                    <a:moveTo>
                      <a:pt x="24" y="0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13"/>
                      <a:pt x="20" y="18"/>
                      <a:pt x="16" y="1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23" y="28"/>
                      <a:pt x="32" y="19"/>
                      <a:pt x="32" y="8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383">
                <a:extLst>
                  <a:ext uri="{FF2B5EF4-FFF2-40B4-BE49-F238E27FC236}">
                    <a16:creationId xmlns:a16="http://schemas.microsoft.com/office/drawing/2014/main" id="{D704D1D7-F4BD-3D82-6A71-06A2354C93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8713" y="4498976"/>
                <a:ext cx="101600" cy="47625"/>
              </a:xfrm>
              <a:custGeom>
                <a:avLst/>
                <a:gdLst>
                  <a:gd name="T0" fmla="*/ 46 w 64"/>
                  <a:gd name="T1" fmla="*/ 0 h 30"/>
                  <a:gd name="T2" fmla="*/ 44 w 64"/>
                  <a:gd name="T3" fmla="*/ 0 h 30"/>
                  <a:gd name="T4" fmla="*/ 32 w 64"/>
                  <a:gd name="T5" fmla="*/ 9 h 30"/>
                  <a:gd name="T6" fmla="*/ 20 w 64"/>
                  <a:gd name="T7" fmla="*/ 0 h 30"/>
                  <a:gd name="T8" fmla="*/ 18 w 64"/>
                  <a:gd name="T9" fmla="*/ 0 h 30"/>
                  <a:gd name="T10" fmla="*/ 0 w 64"/>
                  <a:gd name="T11" fmla="*/ 22 h 30"/>
                  <a:gd name="T12" fmla="*/ 0 w 64"/>
                  <a:gd name="T13" fmla="*/ 30 h 30"/>
                  <a:gd name="T14" fmla="*/ 64 w 64"/>
                  <a:gd name="T15" fmla="*/ 30 h 30"/>
                  <a:gd name="T16" fmla="*/ 64 w 64"/>
                  <a:gd name="T17" fmla="*/ 22 h 30"/>
                  <a:gd name="T18" fmla="*/ 46 w 64"/>
                  <a:gd name="T19" fmla="*/ 0 h 30"/>
                  <a:gd name="T20" fmla="*/ 8 w 64"/>
                  <a:gd name="T21" fmla="*/ 22 h 30"/>
                  <a:gd name="T22" fmla="*/ 18 w 64"/>
                  <a:gd name="T23" fmla="*/ 9 h 30"/>
                  <a:gd name="T24" fmla="*/ 32 w 64"/>
                  <a:gd name="T25" fmla="*/ 19 h 30"/>
                  <a:gd name="T26" fmla="*/ 45 w 64"/>
                  <a:gd name="T27" fmla="*/ 9 h 30"/>
                  <a:gd name="T28" fmla="*/ 56 w 64"/>
                  <a:gd name="T29" fmla="*/ 22 h 30"/>
                  <a:gd name="T30" fmla="*/ 8 w 64"/>
                  <a:gd name="T31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0">
                    <a:moveTo>
                      <a:pt x="4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4"/>
                      <a:pt x="0" y="12"/>
                      <a:pt x="0" y="2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4" y="12"/>
                      <a:pt x="57" y="4"/>
                      <a:pt x="46" y="0"/>
                    </a:cubicBezTo>
                    <a:close/>
                    <a:moveTo>
                      <a:pt x="8" y="22"/>
                    </a:moveTo>
                    <a:cubicBezTo>
                      <a:pt x="8" y="16"/>
                      <a:pt x="12" y="11"/>
                      <a:pt x="18" y="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52" y="11"/>
                      <a:pt x="56" y="16"/>
                      <a:pt x="56" y="22"/>
                    </a:cubicBez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1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CBB7-83E6-5FF0-E56A-70A2B3CB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3C59C-2481-CA99-4A59-73124828F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7E0AA6-BD84-A2BD-F407-E20E94622A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50" y="320392"/>
            <a:ext cx="2826414" cy="2826414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2DBCB71-B971-6868-7B26-02BBA7957429}"/>
              </a:ext>
            </a:extLst>
          </p:cNvPr>
          <p:cNvSpPr txBox="1">
            <a:spLocks/>
          </p:cNvSpPr>
          <p:nvPr/>
        </p:nvSpPr>
        <p:spPr>
          <a:xfrm>
            <a:off x="3311415" y="484094"/>
            <a:ext cx="5429913" cy="3880437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71"/>
              </a:buClr>
              <a:buFont typeface="Wingdings" panose="05000000000000000000" pitchFamily="2" charset="2"/>
              <a:buChar char="u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Wingdings 2" panose="05020102010507070707" pitchFamily="18" charset="2"/>
              <a:buChar char="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Take steps now to prepare for wildfire season!</a:t>
            </a:r>
          </a:p>
          <a:p>
            <a:pPr marL="0" indent="0">
              <a:buNone/>
            </a:pPr>
            <a:endParaRPr lang="en-US" sz="1000"/>
          </a:p>
          <a:p>
            <a:pPr marL="342900" indent="-342900"/>
            <a:r>
              <a:rPr lang="en-US" sz="1400"/>
              <a:t>Sign up for county emergency alerts and learn more about neighborhood or community emergency response plans</a:t>
            </a:r>
          </a:p>
          <a:p>
            <a:pPr marL="342900" indent="-342900"/>
            <a:r>
              <a:rPr lang="en-US" sz="1400"/>
              <a:t>Be aware of fire weather warnings, burning restrictions, and any current fire activity or evacuation orders</a:t>
            </a:r>
          </a:p>
          <a:p>
            <a:pPr marL="342900" indent="-342900"/>
            <a:r>
              <a:rPr lang="en-US" sz="1400"/>
              <a:t>Find resources for emergency preparedness: </a:t>
            </a:r>
            <a:r>
              <a:rPr lang="en-US" sz="1400" b="1"/>
              <a:t>RedCross.org</a:t>
            </a:r>
          </a:p>
          <a:p>
            <a:pPr marL="342900" indent="-342900"/>
            <a:r>
              <a:rPr lang="en-US" sz="1400"/>
              <a:t>Maintain trees and other vegetation on your property and report danger trees near power lines to a PSE Arborist: </a:t>
            </a:r>
            <a:r>
              <a:rPr lang="en-US" sz="1400" b="1"/>
              <a:t>PSE.com/Trees</a:t>
            </a:r>
          </a:p>
          <a:p>
            <a:pPr marL="342900" indent="-342900"/>
            <a:r>
              <a:rPr lang="en-US" sz="1400"/>
              <a:t>Get your free Wildfire Ready Plan and take action to make your home and community more resilient: </a:t>
            </a:r>
            <a:r>
              <a:rPr lang="en-US" sz="1400" b="1"/>
              <a:t>WildfireReady.DNR.WA.gov</a:t>
            </a:r>
          </a:p>
        </p:txBody>
      </p:sp>
    </p:spTree>
    <p:extLst>
      <p:ext uri="{BB962C8B-B14F-4D97-AF65-F5344CB8AC3E}">
        <p14:creationId xmlns:p14="http://schemas.microsoft.com/office/powerpoint/2010/main" val="160101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505A26-12CA-3E4B-6B6E-34726E1F3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955D069-F780-206E-4C78-2F8D3A666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More information: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38C5A88-D682-2C00-970D-6EB7DC6B4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659" y="3072603"/>
            <a:ext cx="2468880" cy="296973"/>
          </a:xfrm>
        </p:spPr>
        <p:txBody>
          <a:bodyPr>
            <a:normAutofit lnSpcReduction="10000"/>
          </a:bodyPr>
          <a:lstStyle/>
          <a:p>
            <a:r>
              <a:rPr lang="en-US"/>
              <a:t>PSE.com/Wildfire</a:t>
            </a:r>
          </a:p>
        </p:txBody>
      </p:sp>
    </p:spTree>
    <p:extLst>
      <p:ext uri="{BB962C8B-B14F-4D97-AF65-F5344CB8AC3E}">
        <p14:creationId xmlns:p14="http://schemas.microsoft.com/office/powerpoint/2010/main" val="8812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8270D803-0AD5-5E2E-2C30-D06B13B55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2" y="357911"/>
            <a:ext cx="7576216" cy="623774"/>
          </a:xfrm>
        </p:spPr>
        <p:txBody>
          <a:bodyPr>
            <a:normAutofit/>
          </a:bodyPr>
          <a:lstStyle/>
          <a:p>
            <a:r>
              <a:rPr lang="en-US" sz="3200"/>
              <a:t>Wildfire Risk Management Program</a:t>
            </a:r>
          </a:p>
        </p:txBody>
      </p:sp>
      <p:pic>
        <p:nvPicPr>
          <p:cNvPr id="2050" name="Picture 2" descr="A diagram of a risk management&#10;&#10;AI-generated content may be incorrect.">
            <a:extLst>
              <a:ext uri="{FF2B5EF4-FFF2-40B4-BE49-F238E27FC236}">
                <a16:creationId xmlns:a16="http://schemas.microsoft.com/office/drawing/2014/main" id="{D8061DCE-A842-364B-5BCC-6F8E0CEA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387" y="1239062"/>
            <a:ext cx="3617258" cy="29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6DC3DD1-91C0-0996-21DB-BB5E9D53BD20}"/>
              </a:ext>
            </a:extLst>
          </p:cNvPr>
          <p:cNvSpPr/>
          <p:nvPr/>
        </p:nvSpPr>
        <p:spPr>
          <a:xfrm>
            <a:off x="0" y="4436198"/>
            <a:ext cx="9144001" cy="7100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139ED1-9D57-0E5A-681F-185C6A102D8C}"/>
              </a:ext>
            </a:extLst>
          </p:cNvPr>
          <p:cNvSpPr txBox="1"/>
          <p:nvPr/>
        </p:nvSpPr>
        <p:spPr>
          <a:xfrm>
            <a:off x="391047" y="4609480"/>
            <a:ext cx="6450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Read PSE’s Wildfire Mitigation Plan: PSE.com/Wildfire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FCFA07F-CA23-C22D-BCBA-8E54CD92AD66}"/>
              </a:ext>
            </a:extLst>
          </p:cNvPr>
          <p:cNvSpPr txBox="1">
            <a:spLocks/>
          </p:cNvSpPr>
          <p:nvPr/>
        </p:nvSpPr>
        <p:spPr>
          <a:xfrm>
            <a:off x="391047" y="1239062"/>
            <a:ext cx="4546714" cy="2864502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71"/>
              </a:buClr>
              <a:buFont typeface="Wingdings" panose="05000000000000000000" pitchFamily="2" charset="2"/>
              <a:buChar char="u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Wingdings 2" panose="05020102010507070707" pitchFamily="18" charset="2"/>
              <a:buChar char="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7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600"/>
              <a:t>Investing in projects to strengthen our infrastructure</a:t>
            </a:r>
          </a:p>
          <a:p>
            <a:pPr marL="342900" indent="-342900"/>
            <a:r>
              <a:rPr lang="en-US" sz="1600"/>
              <a:t>Utilizing real-time data and new technologies to enhance our situational awareness</a:t>
            </a:r>
          </a:p>
          <a:p>
            <a:pPr marL="342900" indent="-342900"/>
            <a:r>
              <a:rPr lang="en-US" sz="1600"/>
              <a:t>Operating the electric system more conservatively during wildfire season to keep communities safe</a:t>
            </a:r>
          </a:p>
          <a:p>
            <a:pPr marL="342900" indent="-342900"/>
            <a:r>
              <a:rPr lang="en-US" sz="1600"/>
              <a:t>Partnering with emergency responders, local organizations and our customers to build more resilient communities</a:t>
            </a:r>
          </a:p>
        </p:txBody>
      </p:sp>
    </p:spTree>
    <p:extLst>
      <p:ext uri="{BB962C8B-B14F-4D97-AF65-F5344CB8AC3E}">
        <p14:creationId xmlns:p14="http://schemas.microsoft.com/office/powerpoint/2010/main" val="38467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36DB0-8D8E-510F-A966-E402322C4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6AEDE8B-8667-3BD3-0912-19A6783E76FD}"/>
              </a:ext>
            </a:extLst>
          </p:cNvPr>
          <p:cNvSpPr txBox="1">
            <a:spLocks/>
          </p:cNvSpPr>
          <p:nvPr/>
        </p:nvSpPr>
        <p:spPr>
          <a:xfrm>
            <a:off x="1537187" y="3648354"/>
            <a:ext cx="7074657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/>
              <a:t>Pre-season patrols and maintenance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>
                <a:solidFill>
                  <a:srgbClr val="000000"/>
                </a:solidFill>
              </a:rPr>
              <a:t>Inspecting high-risk lines annually to identify damage that may have occurred during winter storm season and perform maintenance before wildfire season.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44F1A9-BB02-BB88-D3EC-868FF1AA3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E637DE-18A3-5E09-9D59-37F3C483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5" y="354388"/>
            <a:ext cx="6705958" cy="841248"/>
          </a:xfrm>
        </p:spPr>
        <p:txBody>
          <a:bodyPr>
            <a:noAutofit/>
          </a:bodyPr>
          <a:lstStyle/>
          <a:p>
            <a:r>
              <a:rPr lang="en-US" sz="3200"/>
              <a:t>Working year-round to reduce wildfire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53F36E-64E0-C798-9DB6-D24247C6AC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1942" y="1520063"/>
            <a:ext cx="7074658" cy="992104"/>
          </a:xfrm>
        </p:spPr>
        <p:txBody>
          <a:bodyPr/>
          <a:lstStyle/>
          <a:p>
            <a:pPr marL="0" indent="0">
              <a:buNone/>
            </a:pPr>
            <a:r>
              <a:rPr lang="en-US" sz="1800" b="1"/>
              <a:t>Strengthening the grid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</a:rPr>
              <a:t>Replacing and upgrading equipment, including replacing poles, installing "tree wire" and strategically undergrounding power lines.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A2D7B-57F3-8983-CB10-CACDA8AC4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April 2026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280F025-428A-8DC6-5653-163B76E7FDC4}"/>
              </a:ext>
            </a:extLst>
          </p:cNvPr>
          <p:cNvSpPr txBox="1">
            <a:spLocks/>
          </p:cNvSpPr>
          <p:nvPr/>
        </p:nvSpPr>
        <p:spPr>
          <a:xfrm>
            <a:off x="1537188" y="2585320"/>
            <a:ext cx="7074658" cy="8879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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Wingdings 2" panose="05020102010507070707" pitchFamily="18" charset="2"/>
              <a:buChar char="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375" indent="-228600" algn="l" defTabSz="914400" rtl="0" eaLnBrk="1" latinLnBrk="0" hangingPunct="1">
              <a:lnSpc>
                <a:spcPct val="108000"/>
              </a:lnSpc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/>
              <a:t>Vegetation management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400">
                <a:solidFill>
                  <a:srgbClr val="000000"/>
                </a:solidFill>
              </a:rPr>
              <a:t>Trimming or removing hazardous trees and vegetation that grows too close to power lines, annually on high-risk lines.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12BCDD-08B7-FEAB-8EA6-343CC36A78AB}"/>
              </a:ext>
            </a:extLst>
          </p:cNvPr>
          <p:cNvGrpSpPr/>
          <p:nvPr/>
        </p:nvGrpSpPr>
        <p:grpSpPr>
          <a:xfrm>
            <a:off x="529470" y="3690787"/>
            <a:ext cx="777856" cy="777856"/>
            <a:chOff x="431661" y="3555171"/>
            <a:chExt cx="777856" cy="7778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770A3-F7AB-5B22-64DB-E18F4F46CFB1}"/>
                </a:ext>
              </a:extLst>
            </p:cNvPr>
            <p:cNvSpPr/>
            <p:nvPr/>
          </p:nvSpPr>
          <p:spPr>
            <a:xfrm>
              <a:off x="431661" y="3555171"/>
              <a:ext cx="777856" cy="777856"/>
            </a:xfrm>
            <a:prstGeom prst="ellipse">
              <a:avLst/>
            </a:prstGeom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DD5595A-372E-5F00-9313-B047A4948F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9065" y="3715723"/>
              <a:ext cx="310653" cy="402882"/>
              <a:chOff x="2018513" y="4406901"/>
              <a:chExt cx="101600" cy="131763"/>
            </a:xfrm>
            <a:solidFill>
              <a:schemeClr val="bg1"/>
            </a:solidFill>
          </p:grpSpPr>
          <p:sp>
            <p:nvSpPr>
              <p:cNvPr id="27" name="Freeform 1396">
                <a:extLst>
                  <a:ext uri="{FF2B5EF4-FFF2-40B4-BE49-F238E27FC236}">
                    <a16:creationId xmlns:a16="http://schemas.microsoft.com/office/drawing/2014/main" id="{B899CB15-681E-4147-DFF3-3B09458491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28826" y="4406901"/>
                <a:ext cx="88900" cy="76200"/>
              </a:xfrm>
              <a:custGeom>
                <a:avLst/>
                <a:gdLst>
                  <a:gd name="T0" fmla="*/ 28 w 56"/>
                  <a:gd name="T1" fmla="*/ 48 h 48"/>
                  <a:gd name="T2" fmla="*/ 47 w 56"/>
                  <a:gd name="T3" fmla="*/ 32 h 48"/>
                  <a:gd name="T4" fmla="*/ 56 w 56"/>
                  <a:gd name="T5" fmla="*/ 32 h 48"/>
                  <a:gd name="T6" fmla="*/ 56 w 56"/>
                  <a:gd name="T7" fmla="*/ 28 h 48"/>
                  <a:gd name="T8" fmla="*/ 28 w 56"/>
                  <a:gd name="T9" fmla="*/ 0 h 48"/>
                  <a:gd name="T10" fmla="*/ 0 w 56"/>
                  <a:gd name="T11" fmla="*/ 28 h 48"/>
                  <a:gd name="T12" fmla="*/ 0 w 56"/>
                  <a:gd name="T13" fmla="*/ 32 h 48"/>
                  <a:gd name="T14" fmla="*/ 8 w 56"/>
                  <a:gd name="T15" fmla="*/ 32 h 48"/>
                  <a:gd name="T16" fmla="*/ 28 w 56"/>
                  <a:gd name="T17" fmla="*/ 48 h 48"/>
                  <a:gd name="T18" fmla="*/ 28 w 56"/>
                  <a:gd name="T19" fmla="*/ 40 h 48"/>
                  <a:gd name="T20" fmla="*/ 17 w 56"/>
                  <a:gd name="T21" fmla="*/ 32 h 48"/>
                  <a:gd name="T22" fmla="*/ 39 w 56"/>
                  <a:gd name="T23" fmla="*/ 32 h 48"/>
                  <a:gd name="T24" fmla="*/ 28 w 56"/>
                  <a:gd name="T25" fmla="*/ 40 h 48"/>
                  <a:gd name="T26" fmla="*/ 16 w 56"/>
                  <a:gd name="T27" fmla="*/ 12 h 48"/>
                  <a:gd name="T28" fmla="*/ 16 w 56"/>
                  <a:gd name="T29" fmla="*/ 20 h 48"/>
                  <a:gd name="T30" fmla="*/ 24 w 56"/>
                  <a:gd name="T31" fmla="*/ 20 h 48"/>
                  <a:gd name="T32" fmla="*/ 24 w 56"/>
                  <a:gd name="T33" fmla="*/ 8 h 48"/>
                  <a:gd name="T34" fmla="*/ 28 w 56"/>
                  <a:gd name="T35" fmla="*/ 8 h 48"/>
                  <a:gd name="T36" fmla="*/ 32 w 56"/>
                  <a:gd name="T37" fmla="*/ 8 h 48"/>
                  <a:gd name="T38" fmla="*/ 32 w 56"/>
                  <a:gd name="T39" fmla="*/ 20 h 48"/>
                  <a:gd name="T40" fmla="*/ 40 w 56"/>
                  <a:gd name="T41" fmla="*/ 20 h 48"/>
                  <a:gd name="T42" fmla="*/ 40 w 56"/>
                  <a:gd name="T43" fmla="*/ 12 h 48"/>
                  <a:gd name="T44" fmla="*/ 47 w 56"/>
                  <a:gd name="T45" fmla="*/ 24 h 48"/>
                  <a:gd name="T46" fmla="*/ 8 w 56"/>
                  <a:gd name="T47" fmla="*/ 24 h 48"/>
                  <a:gd name="T48" fmla="*/ 16 w 56"/>
                  <a:gd name="T4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48">
                    <a:moveTo>
                      <a:pt x="28" y="48"/>
                    </a:moveTo>
                    <a:cubicBezTo>
                      <a:pt x="38" y="48"/>
                      <a:pt x="46" y="41"/>
                      <a:pt x="47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41"/>
                      <a:pt x="18" y="48"/>
                      <a:pt x="28" y="48"/>
                    </a:cubicBezTo>
                    <a:close/>
                    <a:moveTo>
                      <a:pt x="28" y="40"/>
                    </a:moveTo>
                    <a:cubicBezTo>
                      <a:pt x="23" y="40"/>
                      <a:pt x="18" y="37"/>
                      <a:pt x="17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7"/>
                      <a:pt x="33" y="40"/>
                      <a:pt x="28" y="40"/>
                    </a:cubicBezTo>
                    <a:close/>
                    <a:moveTo>
                      <a:pt x="16" y="12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8"/>
                      <a:pt x="27" y="8"/>
                      <a:pt x="28" y="8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5"/>
                      <a:pt x="47" y="19"/>
                      <a:pt x="4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19"/>
                      <a:pt x="12" y="15"/>
                      <a:pt x="1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397">
                <a:extLst>
                  <a:ext uri="{FF2B5EF4-FFF2-40B4-BE49-F238E27FC236}">
                    <a16:creationId xmlns:a16="http://schemas.microsoft.com/office/drawing/2014/main" id="{0614557D-C061-DE51-2375-9D85209A3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513" y="4483101"/>
                <a:ext cx="101600" cy="55563"/>
              </a:xfrm>
              <a:custGeom>
                <a:avLst/>
                <a:gdLst>
                  <a:gd name="T0" fmla="*/ 45 w 64"/>
                  <a:gd name="T1" fmla="*/ 1 h 35"/>
                  <a:gd name="T2" fmla="*/ 40 w 64"/>
                  <a:gd name="T3" fmla="*/ 0 h 35"/>
                  <a:gd name="T4" fmla="*/ 40 w 64"/>
                  <a:gd name="T5" fmla="*/ 4 h 35"/>
                  <a:gd name="T6" fmla="*/ 32 w 64"/>
                  <a:gd name="T7" fmla="*/ 11 h 35"/>
                  <a:gd name="T8" fmla="*/ 24 w 64"/>
                  <a:gd name="T9" fmla="*/ 4 h 35"/>
                  <a:gd name="T10" fmla="*/ 23 w 64"/>
                  <a:gd name="T11" fmla="*/ 0 h 35"/>
                  <a:gd name="T12" fmla="*/ 19 w 64"/>
                  <a:gd name="T13" fmla="*/ 1 h 35"/>
                  <a:gd name="T14" fmla="*/ 0 w 64"/>
                  <a:gd name="T15" fmla="*/ 23 h 35"/>
                  <a:gd name="T16" fmla="*/ 0 w 64"/>
                  <a:gd name="T17" fmla="*/ 35 h 35"/>
                  <a:gd name="T18" fmla="*/ 64 w 64"/>
                  <a:gd name="T19" fmla="*/ 35 h 35"/>
                  <a:gd name="T20" fmla="*/ 64 w 64"/>
                  <a:gd name="T21" fmla="*/ 23 h 35"/>
                  <a:gd name="T22" fmla="*/ 45 w 64"/>
                  <a:gd name="T23" fmla="*/ 1 h 35"/>
                  <a:gd name="T24" fmla="*/ 32 w 64"/>
                  <a:gd name="T25" fmla="*/ 19 h 35"/>
                  <a:gd name="T26" fmla="*/ 44 w 64"/>
                  <a:gd name="T27" fmla="*/ 14 h 35"/>
                  <a:gd name="T28" fmla="*/ 44 w 64"/>
                  <a:gd name="T29" fmla="*/ 27 h 35"/>
                  <a:gd name="T30" fmla="*/ 20 w 64"/>
                  <a:gd name="T31" fmla="*/ 27 h 35"/>
                  <a:gd name="T32" fmla="*/ 20 w 64"/>
                  <a:gd name="T33" fmla="*/ 14 h 35"/>
                  <a:gd name="T34" fmla="*/ 32 w 64"/>
                  <a:gd name="T35" fmla="*/ 19 h 35"/>
                  <a:gd name="T36" fmla="*/ 8 w 64"/>
                  <a:gd name="T37" fmla="*/ 23 h 35"/>
                  <a:gd name="T38" fmla="*/ 12 w 64"/>
                  <a:gd name="T39" fmla="*/ 14 h 35"/>
                  <a:gd name="T40" fmla="*/ 12 w 64"/>
                  <a:gd name="T41" fmla="*/ 27 h 35"/>
                  <a:gd name="T42" fmla="*/ 8 w 64"/>
                  <a:gd name="T43" fmla="*/ 27 h 35"/>
                  <a:gd name="T44" fmla="*/ 8 w 64"/>
                  <a:gd name="T45" fmla="*/ 23 h 35"/>
                  <a:gd name="T46" fmla="*/ 56 w 64"/>
                  <a:gd name="T47" fmla="*/ 27 h 35"/>
                  <a:gd name="T48" fmla="*/ 52 w 64"/>
                  <a:gd name="T49" fmla="*/ 27 h 35"/>
                  <a:gd name="T50" fmla="*/ 52 w 64"/>
                  <a:gd name="T51" fmla="*/ 14 h 35"/>
                  <a:gd name="T52" fmla="*/ 56 w 64"/>
                  <a:gd name="T53" fmla="*/ 23 h 35"/>
                  <a:gd name="T54" fmla="*/ 56 w 64"/>
                  <a:gd name="T5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35">
                    <a:moveTo>
                      <a:pt x="45" y="1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8"/>
                      <a:pt x="36" y="11"/>
                      <a:pt x="32" y="11"/>
                    </a:cubicBezTo>
                    <a:cubicBezTo>
                      <a:pt x="28" y="11"/>
                      <a:pt x="25" y="8"/>
                      <a:pt x="24" y="4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7" y="4"/>
                      <a:pt x="0" y="13"/>
                      <a:pt x="0" y="2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13"/>
                      <a:pt x="57" y="4"/>
                      <a:pt x="45" y="1"/>
                    </a:cubicBezTo>
                    <a:close/>
                    <a:moveTo>
                      <a:pt x="32" y="19"/>
                    </a:moveTo>
                    <a:cubicBezTo>
                      <a:pt x="37" y="19"/>
                      <a:pt x="41" y="17"/>
                      <a:pt x="44" y="14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3" y="17"/>
                      <a:pt x="27" y="19"/>
                      <a:pt x="32" y="19"/>
                    </a:cubicBezTo>
                    <a:close/>
                    <a:moveTo>
                      <a:pt x="8" y="23"/>
                    </a:moveTo>
                    <a:cubicBezTo>
                      <a:pt x="8" y="19"/>
                      <a:pt x="9" y="16"/>
                      <a:pt x="12" y="1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8" y="27"/>
                      <a:pt x="8" y="27"/>
                      <a:pt x="8" y="27"/>
                    </a:cubicBezTo>
                    <a:lnTo>
                      <a:pt x="8" y="23"/>
                    </a:lnTo>
                    <a:close/>
                    <a:moveTo>
                      <a:pt x="56" y="27"/>
                    </a:move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4" y="16"/>
                      <a:pt x="56" y="19"/>
                      <a:pt x="56" y="23"/>
                    </a:cubicBezTo>
                    <a:lnTo>
                      <a:pt x="5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A54443-FF31-9706-9826-67860EE42985}"/>
              </a:ext>
            </a:extLst>
          </p:cNvPr>
          <p:cNvGrpSpPr/>
          <p:nvPr/>
        </p:nvGrpSpPr>
        <p:grpSpPr>
          <a:xfrm>
            <a:off x="531717" y="1584915"/>
            <a:ext cx="777856" cy="777856"/>
            <a:chOff x="547389" y="1035239"/>
            <a:chExt cx="597529" cy="5975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D4F928-0B49-DBF6-7665-6BE6792A95FA}"/>
                </a:ext>
              </a:extLst>
            </p:cNvPr>
            <p:cNvSpPr/>
            <p:nvPr/>
          </p:nvSpPr>
          <p:spPr>
            <a:xfrm>
              <a:off x="547389" y="1035239"/>
              <a:ext cx="597529" cy="597529"/>
            </a:xfrm>
            <a:prstGeom prst="ellipse">
              <a:avLst/>
            </a:prstGeom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397101-7EAF-3C43-3061-F04F66FF95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374" y="1189643"/>
              <a:ext cx="349112" cy="293990"/>
              <a:chOff x="1997076" y="3887788"/>
              <a:chExt cx="150813" cy="127000"/>
            </a:xfrm>
            <a:solidFill>
              <a:schemeClr val="bg1"/>
            </a:solidFill>
          </p:grpSpPr>
          <p:sp>
            <p:nvSpPr>
              <p:cNvPr id="30" name="Freeform 1246">
                <a:extLst>
                  <a:ext uri="{FF2B5EF4-FFF2-40B4-BE49-F238E27FC236}">
                    <a16:creationId xmlns:a16="http://schemas.microsoft.com/office/drawing/2014/main" id="{F7886C2F-2CD3-82CE-C6D0-6D93ECD850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7076" y="3887788"/>
                <a:ext cx="150813" cy="127000"/>
              </a:xfrm>
              <a:custGeom>
                <a:avLst/>
                <a:gdLst>
                  <a:gd name="T0" fmla="*/ 78 w 95"/>
                  <a:gd name="T1" fmla="*/ 48 h 80"/>
                  <a:gd name="T2" fmla="*/ 78 w 95"/>
                  <a:gd name="T3" fmla="*/ 12 h 80"/>
                  <a:gd name="T4" fmla="*/ 28 w 95"/>
                  <a:gd name="T5" fmla="*/ 0 h 80"/>
                  <a:gd name="T6" fmla="*/ 20 w 95"/>
                  <a:gd name="T7" fmla="*/ 0 h 80"/>
                  <a:gd name="T8" fmla="*/ 16 w 95"/>
                  <a:gd name="T9" fmla="*/ 16 h 80"/>
                  <a:gd name="T10" fmla="*/ 8 w 95"/>
                  <a:gd name="T11" fmla="*/ 0 h 80"/>
                  <a:gd name="T12" fmla="*/ 0 w 95"/>
                  <a:gd name="T13" fmla="*/ 20 h 80"/>
                  <a:gd name="T14" fmla="*/ 20 w 95"/>
                  <a:gd name="T15" fmla="*/ 24 h 80"/>
                  <a:gd name="T16" fmla="*/ 24 w 95"/>
                  <a:gd name="T17" fmla="*/ 8 h 80"/>
                  <a:gd name="T18" fmla="*/ 28 w 95"/>
                  <a:gd name="T19" fmla="*/ 8 h 80"/>
                  <a:gd name="T20" fmla="*/ 70 w 95"/>
                  <a:gd name="T21" fmla="*/ 12 h 80"/>
                  <a:gd name="T22" fmla="*/ 66 w 95"/>
                  <a:gd name="T23" fmla="*/ 48 h 80"/>
                  <a:gd name="T24" fmla="*/ 47 w 95"/>
                  <a:gd name="T25" fmla="*/ 48 h 80"/>
                  <a:gd name="T26" fmla="*/ 43 w 95"/>
                  <a:gd name="T27" fmla="*/ 28 h 80"/>
                  <a:gd name="T28" fmla="*/ 15 w 95"/>
                  <a:gd name="T29" fmla="*/ 44 h 80"/>
                  <a:gd name="T30" fmla="*/ 19 w 95"/>
                  <a:gd name="T31" fmla="*/ 72 h 80"/>
                  <a:gd name="T32" fmla="*/ 39 w 95"/>
                  <a:gd name="T33" fmla="*/ 80 h 80"/>
                  <a:gd name="T34" fmla="*/ 64 w 95"/>
                  <a:gd name="T35" fmla="*/ 72 h 80"/>
                  <a:gd name="T36" fmla="*/ 87 w 95"/>
                  <a:gd name="T37" fmla="*/ 72 h 80"/>
                  <a:gd name="T38" fmla="*/ 95 w 95"/>
                  <a:gd name="T39" fmla="*/ 68 h 80"/>
                  <a:gd name="T40" fmla="*/ 91 w 95"/>
                  <a:gd name="T41" fmla="*/ 48 h 80"/>
                  <a:gd name="T42" fmla="*/ 23 w 95"/>
                  <a:gd name="T43" fmla="*/ 64 h 80"/>
                  <a:gd name="T44" fmla="*/ 31 w 95"/>
                  <a:gd name="T45" fmla="*/ 36 h 80"/>
                  <a:gd name="T46" fmla="*/ 39 w 95"/>
                  <a:gd name="T47" fmla="*/ 56 h 80"/>
                  <a:gd name="T48" fmla="*/ 39 w 95"/>
                  <a:gd name="T49" fmla="*/ 72 h 80"/>
                  <a:gd name="T50" fmla="*/ 39 w 95"/>
                  <a:gd name="T51" fmla="*/ 64 h 80"/>
                  <a:gd name="T52" fmla="*/ 39 w 95"/>
                  <a:gd name="T53" fmla="*/ 72 h 80"/>
                  <a:gd name="T54" fmla="*/ 71 w 95"/>
                  <a:gd name="T55" fmla="*/ 68 h 80"/>
                  <a:gd name="T56" fmla="*/ 79 w 95"/>
                  <a:gd name="T57" fmla="*/ 68 h 80"/>
                  <a:gd name="T58" fmla="*/ 87 w 95"/>
                  <a:gd name="T59" fmla="*/ 64 h 80"/>
                  <a:gd name="T60" fmla="*/ 75 w 95"/>
                  <a:gd name="T61" fmla="*/ 56 h 80"/>
                  <a:gd name="T62" fmla="*/ 51 w 95"/>
                  <a:gd name="T63" fmla="*/ 64 h 80"/>
                  <a:gd name="T64" fmla="*/ 47 w 95"/>
                  <a:gd name="T65" fmla="*/ 56 h 80"/>
                  <a:gd name="T66" fmla="*/ 66 w 95"/>
                  <a:gd name="T67" fmla="*/ 56 h 80"/>
                  <a:gd name="T68" fmla="*/ 87 w 95"/>
                  <a:gd name="T69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80">
                    <a:moveTo>
                      <a:pt x="91" y="48"/>
                    </a:move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6"/>
                      <a:pt x="78" y="45"/>
                      <a:pt x="78" y="44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5"/>
                      <a:pt x="73" y="0"/>
                      <a:pt x="6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6" y="1"/>
                      <a:pt x="16" y="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3" y="24"/>
                      <a:pt x="24" y="22"/>
                      <a:pt x="24" y="2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9" y="8"/>
                      <a:pt x="70" y="9"/>
                      <a:pt x="70" y="12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6"/>
                      <a:pt x="69" y="48"/>
                      <a:pt x="66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29"/>
                      <a:pt x="46" y="28"/>
                      <a:pt x="43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3" y="28"/>
                      <a:pt x="15" y="35"/>
                      <a:pt x="15" y="44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70"/>
                      <a:pt x="17" y="72"/>
                      <a:pt x="19" y="72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30" y="76"/>
                      <a:pt x="34" y="80"/>
                      <a:pt x="39" y="80"/>
                    </a:cubicBezTo>
                    <a:cubicBezTo>
                      <a:pt x="45" y="80"/>
                      <a:pt x="49" y="76"/>
                      <a:pt x="51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6" y="76"/>
                      <a:pt x="70" y="80"/>
                      <a:pt x="75" y="80"/>
                    </a:cubicBezTo>
                    <a:cubicBezTo>
                      <a:pt x="81" y="80"/>
                      <a:pt x="85" y="76"/>
                      <a:pt x="87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4" y="72"/>
                      <a:pt x="95" y="70"/>
                      <a:pt x="95" y="68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49"/>
                      <a:pt x="94" y="48"/>
                      <a:pt x="91" y="48"/>
                    </a:cubicBezTo>
                    <a:close/>
                    <a:moveTo>
                      <a:pt x="28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39"/>
                      <a:pt x="27" y="36"/>
                      <a:pt x="31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4" y="56"/>
                      <a:pt x="30" y="59"/>
                      <a:pt x="28" y="64"/>
                    </a:cubicBezTo>
                    <a:close/>
                    <a:moveTo>
                      <a:pt x="39" y="72"/>
                    </a:moveTo>
                    <a:cubicBezTo>
                      <a:pt x="37" y="72"/>
                      <a:pt x="35" y="70"/>
                      <a:pt x="35" y="68"/>
                    </a:cubicBezTo>
                    <a:cubicBezTo>
                      <a:pt x="35" y="65"/>
                      <a:pt x="37" y="64"/>
                      <a:pt x="39" y="64"/>
                    </a:cubicBezTo>
                    <a:cubicBezTo>
                      <a:pt x="42" y="64"/>
                      <a:pt x="43" y="65"/>
                      <a:pt x="43" y="68"/>
                    </a:cubicBezTo>
                    <a:cubicBezTo>
                      <a:pt x="43" y="70"/>
                      <a:pt x="42" y="72"/>
                      <a:pt x="39" y="72"/>
                    </a:cubicBezTo>
                    <a:close/>
                    <a:moveTo>
                      <a:pt x="75" y="72"/>
                    </a:moveTo>
                    <a:cubicBezTo>
                      <a:pt x="73" y="72"/>
                      <a:pt x="71" y="70"/>
                      <a:pt x="71" y="68"/>
                    </a:cubicBezTo>
                    <a:cubicBezTo>
                      <a:pt x="71" y="65"/>
                      <a:pt x="73" y="64"/>
                      <a:pt x="75" y="64"/>
                    </a:cubicBezTo>
                    <a:cubicBezTo>
                      <a:pt x="78" y="64"/>
                      <a:pt x="79" y="65"/>
                      <a:pt x="79" y="68"/>
                    </a:cubicBezTo>
                    <a:cubicBezTo>
                      <a:pt x="79" y="70"/>
                      <a:pt x="78" y="72"/>
                      <a:pt x="75" y="72"/>
                    </a:cubicBezTo>
                    <a:close/>
                    <a:moveTo>
                      <a:pt x="87" y="64"/>
                    </a:moveTo>
                    <a:cubicBezTo>
                      <a:pt x="87" y="64"/>
                      <a:pt x="87" y="64"/>
                      <a:pt x="87" y="64"/>
                    </a:cubicBezTo>
                    <a:cubicBezTo>
                      <a:pt x="85" y="59"/>
                      <a:pt x="81" y="56"/>
                      <a:pt x="75" y="56"/>
                    </a:cubicBezTo>
                    <a:cubicBezTo>
                      <a:pt x="70" y="56"/>
                      <a:pt x="66" y="59"/>
                      <a:pt x="64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0" y="62"/>
                      <a:pt x="49" y="60"/>
                      <a:pt x="47" y="59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7" y="56"/>
                      <a:pt x="87" y="56"/>
                      <a:pt x="87" y="56"/>
                    </a:cubicBezTo>
                    <a:lnTo>
                      <a:pt x="87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247">
                <a:extLst>
                  <a:ext uri="{FF2B5EF4-FFF2-40B4-BE49-F238E27FC236}">
                    <a16:creationId xmlns:a16="http://schemas.microsoft.com/office/drawing/2014/main" id="{6097D333-6F1F-8BBD-5294-AA6A9BC9C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3951288"/>
                <a:ext cx="12700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7CFD2E-3407-2958-5C21-E000B3443620}"/>
              </a:ext>
            </a:extLst>
          </p:cNvPr>
          <p:cNvGrpSpPr/>
          <p:nvPr/>
        </p:nvGrpSpPr>
        <p:grpSpPr>
          <a:xfrm>
            <a:off x="531717" y="2637851"/>
            <a:ext cx="777856" cy="777856"/>
            <a:chOff x="424141" y="2568695"/>
            <a:chExt cx="777856" cy="77785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4EA38D-49EE-0A16-7DD7-8BC989A9BF40}"/>
                </a:ext>
              </a:extLst>
            </p:cNvPr>
            <p:cNvSpPr/>
            <p:nvPr/>
          </p:nvSpPr>
          <p:spPr>
            <a:xfrm>
              <a:off x="424141" y="2568695"/>
              <a:ext cx="777856" cy="777856"/>
            </a:xfrm>
            <a:prstGeom prst="ellipse">
              <a:avLst/>
            </a:prstGeom>
            <a:ln>
              <a:solidFill>
                <a:srgbClr val="00667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1488">
              <a:extLst>
                <a:ext uri="{FF2B5EF4-FFF2-40B4-BE49-F238E27FC236}">
                  <a16:creationId xmlns:a16="http://schemas.microsoft.com/office/drawing/2014/main" id="{178729B0-737B-2CAC-7B39-3A451EBBC60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01442" y="2662240"/>
              <a:ext cx="423253" cy="581980"/>
            </a:xfrm>
            <a:custGeom>
              <a:avLst/>
              <a:gdLst>
                <a:gd name="T0" fmla="*/ 63 w 64"/>
                <a:gd name="T1" fmla="*/ 62 h 89"/>
                <a:gd name="T2" fmla="*/ 52 w 64"/>
                <a:gd name="T3" fmla="*/ 49 h 89"/>
                <a:gd name="T4" fmla="*/ 54 w 64"/>
                <a:gd name="T5" fmla="*/ 49 h 89"/>
                <a:gd name="T6" fmla="*/ 57 w 64"/>
                <a:gd name="T7" fmla="*/ 47 h 89"/>
                <a:gd name="T8" fmla="*/ 57 w 64"/>
                <a:gd name="T9" fmla="*/ 42 h 89"/>
                <a:gd name="T10" fmla="*/ 47 w 64"/>
                <a:gd name="T11" fmla="*/ 28 h 89"/>
                <a:gd name="T12" fmla="*/ 49 w 64"/>
                <a:gd name="T13" fmla="*/ 27 h 89"/>
                <a:gd name="T14" fmla="*/ 49 w 64"/>
                <a:gd name="T15" fmla="*/ 22 h 89"/>
                <a:gd name="T16" fmla="*/ 35 w 64"/>
                <a:gd name="T17" fmla="*/ 2 h 89"/>
                <a:gd name="T18" fmla="*/ 29 w 64"/>
                <a:gd name="T19" fmla="*/ 2 h 89"/>
                <a:gd name="T20" fmla="*/ 15 w 64"/>
                <a:gd name="T21" fmla="*/ 22 h 89"/>
                <a:gd name="T22" fmla="*/ 14 w 64"/>
                <a:gd name="T23" fmla="*/ 27 h 89"/>
                <a:gd name="T24" fmla="*/ 16 w 64"/>
                <a:gd name="T25" fmla="*/ 28 h 89"/>
                <a:gd name="T26" fmla="*/ 7 w 64"/>
                <a:gd name="T27" fmla="*/ 42 h 89"/>
                <a:gd name="T28" fmla="*/ 6 w 64"/>
                <a:gd name="T29" fmla="*/ 47 h 89"/>
                <a:gd name="T30" fmla="*/ 10 w 64"/>
                <a:gd name="T31" fmla="*/ 49 h 89"/>
                <a:gd name="T32" fmla="*/ 12 w 64"/>
                <a:gd name="T33" fmla="*/ 49 h 89"/>
                <a:gd name="T34" fmla="*/ 1 w 64"/>
                <a:gd name="T35" fmla="*/ 62 h 89"/>
                <a:gd name="T36" fmla="*/ 0 w 64"/>
                <a:gd name="T37" fmla="*/ 67 h 89"/>
                <a:gd name="T38" fmla="*/ 4 w 64"/>
                <a:gd name="T39" fmla="*/ 69 h 89"/>
                <a:gd name="T40" fmla="*/ 28 w 64"/>
                <a:gd name="T41" fmla="*/ 69 h 89"/>
                <a:gd name="T42" fmla="*/ 28 w 64"/>
                <a:gd name="T43" fmla="*/ 89 h 89"/>
                <a:gd name="T44" fmla="*/ 36 w 64"/>
                <a:gd name="T45" fmla="*/ 89 h 89"/>
                <a:gd name="T46" fmla="*/ 36 w 64"/>
                <a:gd name="T47" fmla="*/ 69 h 89"/>
                <a:gd name="T48" fmla="*/ 60 w 64"/>
                <a:gd name="T49" fmla="*/ 69 h 89"/>
                <a:gd name="T50" fmla="*/ 63 w 64"/>
                <a:gd name="T51" fmla="*/ 67 h 89"/>
                <a:gd name="T52" fmla="*/ 63 w 64"/>
                <a:gd name="T53" fmla="*/ 62 h 89"/>
                <a:gd name="T54" fmla="*/ 12 w 64"/>
                <a:gd name="T55" fmla="*/ 61 h 89"/>
                <a:gd name="T56" fmla="*/ 23 w 64"/>
                <a:gd name="T57" fmla="*/ 47 h 89"/>
                <a:gd name="T58" fmla="*/ 23 w 64"/>
                <a:gd name="T59" fmla="*/ 43 h 89"/>
                <a:gd name="T60" fmla="*/ 20 w 64"/>
                <a:gd name="T61" fmla="*/ 41 h 89"/>
                <a:gd name="T62" fmla="*/ 18 w 64"/>
                <a:gd name="T63" fmla="*/ 41 h 89"/>
                <a:gd name="T64" fmla="*/ 27 w 64"/>
                <a:gd name="T65" fmla="*/ 27 h 89"/>
                <a:gd name="T66" fmla="*/ 27 w 64"/>
                <a:gd name="T67" fmla="*/ 23 h 89"/>
                <a:gd name="T68" fmla="*/ 25 w 64"/>
                <a:gd name="T69" fmla="*/ 21 h 89"/>
                <a:gd name="T70" fmla="*/ 32 w 64"/>
                <a:gd name="T71" fmla="*/ 12 h 89"/>
                <a:gd name="T72" fmla="*/ 38 w 64"/>
                <a:gd name="T73" fmla="*/ 21 h 89"/>
                <a:gd name="T74" fmla="*/ 36 w 64"/>
                <a:gd name="T75" fmla="*/ 23 h 89"/>
                <a:gd name="T76" fmla="*/ 37 w 64"/>
                <a:gd name="T77" fmla="*/ 27 h 89"/>
                <a:gd name="T78" fmla="*/ 46 w 64"/>
                <a:gd name="T79" fmla="*/ 41 h 89"/>
                <a:gd name="T80" fmla="*/ 44 w 64"/>
                <a:gd name="T81" fmla="*/ 41 h 89"/>
                <a:gd name="T82" fmla="*/ 40 w 64"/>
                <a:gd name="T83" fmla="*/ 43 h 89"/>
                <a:gd name="T84" fmla="*/ 41 w 64"/>
                <a:gd name="T85" fmla="*/ 47 h 89"/>
                <a:gd name="T86" fmla="*/ 52 w 64"/>
                <a:gd name="T87" fmla="*/ 61 h 89"/>
                <a:gd name="T88" fmla="*/ 12 w 64"/>
                <a:gd name="T89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89">
                  <a:moveTo>
                    <a:pt x="63" y="62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9"/>
                    <a:pt x="57" y="48"/>
                    <a:pt x="57" y="47"/>
                  </a:cubicBezTo>
                  <a:cubicBezTo>
                    <a:pt x="58" y="45"/>
                    <a:pt x="58" y="44"/>
                    <a:pt x="57" y="42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8"/>
                    <a:pt x="49" y="27"/>
                    <a:pt x="49" y="27"/>
                  </a:cubicBezTo>
                  <a:cubicBezTo>
                    <a:pt x="50" y="25"/>
                    <a:pt x="50" y="24"/>
                    <a:pt x="49" y="2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0"/>
                    <a:pt x="30" y="0"/>
                    <a:pt x="29" y="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4"/>
                    <a:pt x="14" y="25"/>
                    <a:pt x="14" y="27"/>
                  </a:cubicBezTo>
                  <a:cubicBezTo>
                    <a:pt x="15" y="27"/>
                    <a:pt x="15" y="28"/>
                    <a:pt x="16" y="28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4"/>
                    <a:pt x="6" y="45"/>
                    <a:pt x="6" y="47"/>
                  </a:cubicBezTo>
                  <a:cubicBezTo>
                    <a:pt x="7" y="48"/>
                    <a:pt x="8" y="49"/>
                    <a:pt x="1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63"/>
                    <a:pt x="0" y="65"/>
                    <a:pt x="0" y="67"/>
                  </a:cubicBezTo>
                  <a:cubicBezTo>
                    <a:pt x="1" y="68"/>
                    <a:pt x="2" y="69"/>
                    <a:pt x="4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9"/>
                    <a:pt x="63" y="68"/>
                    <a:pt x="63" y="67"/>
                  </a:cubicBezTo>
                  <a:cubicBezTo>
                    <a:pt x="64" y="65"/>
                    <a:pt x="64" y="63"/>
                    <a:pt x="63" y="62"/>
                  </a:cubicBezTo>
                  <a:close/>
                  <a:moveTo>
                    <a:pt x="12" y="61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6"/>
                    <a:pt x="24" y="44"/>
                    <a:pt x="23" y="43"/>
                  </a:cubicBezTo>
                  <a:cubicBezTo>
                    <a:pt x="23" y="42"/>
                    <a:pt x="21" y="41"/>
                    <a:pt x="20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4"/>
                    <a:pt x="27" y="23"/>
                  </a:cubicBezTo>
                  <a:cubicBezTo>
                    <a:pt x="27" y="22"/>
                    <a:pt x="26" y="21"/>
                    <a:pt x="25" y="2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1"/>
                    <a:pt x="37" y="22"/>
                    <a:pt x="36" y="23"/>
                  </a:cubicBezTo>
                  <a:cubicBezTo>
                    <a:pt x="36" y="24"/>
                    <a:pt x="36" y="26"/>
                    <a:pt x="37" y="2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1" y="42"/>
                    <a:pt x="40" y="43"/>
                  </a:cubicBezTo>
                  <a:cubicBezTo>
                    <a:pt x="40" y="44"/>
                    <a:pt x="40" y="46"/>
                    <a:pt x="41" y="47"/>
                  </a:cubicBezTo>
                  <a:cubicBezTo>
                    <a:pt x="52" y="61"/>
                    <a:pt x="52" y="61"/>
                    <a:pt x="52" y="61"/>
                  </a:cubicBezTo>
                  <a:lnTo>
                    <a:pt x="1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229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69F2-3B38-1F1F-7894-6AA62CE2C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982145-A979-5120-ECBD-E0523D52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/>
              <a:t>2026 PSE electric system risk bands</a:t>
            </a:r>
            <a:br>
              <a:rPr lang="en-US" sz="2800"/>
            </a:br>
            <a:br>
              <a:rPr lang="en-US" sz="1600"/>
            </a:br>
            <a:r>
              <a:rPr lang="en-US" sz="1600" i="1"/>
              <a:t>(based on </a:t>
            </a:r>
            <a:r>
              <a:rPr lang="en-US" sz="1600" i="1" err="1"/>
              <a:t>Technosylva</a:t>
            </a:r>
            <a:r>
              <a:rPr lang="en-US" sz="1600" i="1"/>
              <a:t> “High Fire Threat” index)</a:t>
            </a:r>
            <a:endParaRPr lang="en-US" sz="2800" i="1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55013-97C0-5564-3958-81923D54D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1" y="-97971"/>
            <a:ext cx="6787153" cy="5298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C2C51-AE82-6B8C-F68C-DC102551D9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132" y="419840"/>
            <a:ext cx="1273842" cy="13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E0B4-D37E-36C1-A890-814946566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3517282-A53B-E764-E1A3-3598536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92" y="878698"/>
            <a:ext cx="2844799" cy="1828800"/>
          </a:xfrm>
        </p:spPr>
        <p:txBody>
          <a:bodyPr>
            <a:normAutofit fontScale="90000"/>
          </a:bodyPr>
          <a:lstStyle/>
          <a:p>
            <a:r>
              <a:rPr lang="en-US" sz="1600"/>
              <a:t>Wildfire Risk Management</a:t>
            </a:r>
            <a:br>
              <a:rPr lang="en-US" sz="3100"/>
            </a:br>
            <a:r>
              <a:rPr lang="en-US" sz="3100"/>
              <a:t>Kittitas County Priority Lines</a:t>
            </a:r>
            <a:br>
              <a:rPr lang="en-US" sz="3100"/>
            </a:br>
            <a:r>
              <a:rPr lang="en-US" sz="3100"/>
              <a:t>2026</a:t>
            </a:r>
            <a:br>
              <a:rPr lang="en-US" sz="2800"/>
            </a:br>
            <a:endParaRPr lang="en-US" sz="2800" i="1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E5942-A4FB-0413-D456-7D6AD50307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641" y="0"/>
            <a:ext cx="5978359" cy="51909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971A0-4E70-4D70-83BB-67AFCC5E2DF7}"/>
              </a:ext>
            </a:extLst>
          </p:cNvPr>
          <p:cNvSpPr txBox="1"/>
          <p:nvPr/>
        </p:nvSpPr>
        <p:spPr>
          <a:xfrm>
            <a:off x="1547037" y="2438986"/>
            <a:ext cx="507173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24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BFC22-0E6D-834C-A1BE-D8B6AAE89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E42B68F-0789-7C74-7CFD-AA64D9802FA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42B68F-0789-7C74-7CFD-AA64D9802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0052DE7-EAEA-910A-F38E-EB3EAA92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Autofit/>
          </a:bodyPr>
          <a:lstStyle/>
          <a:p>
            <a:r>
              <a:rPr lang="en-US" sz="2000" b="1" dirty="0"/>
              <a:t>Wildfire Risk Management Community Profile</a:t>
            </a:r>
            <a:br>
              <a:rPr lang="en-US" sz="2000" dirty="0"/>
            </a:br>
            <a:r>
              <a:rPr lang="en-US" sz="2000" dirty="0"/>
              <a:t>Kittitas County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3D3760-93DB-52B1-E0F7-6CA622C83453}"/>
              </a:ext>
            </a:extLst>
          </p:cNvPr>
          <p:cNvGraphicFramePr>
            <a:graphicFrameLocks noGrp="1"/>
          </p:cNvGraphicFramePr>
          <p:nvPr/>
        </p:nvGraphicFramePr>
        <p:xfrm>
          <a:off x="5383527" y="2905929"/>
          <a:ext cx="355727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631">
                  <a:extLst>
                    <a:ext uri="{9D8B030D-6E8A-4147-A177-3AD203B41FA5}">
                      <a16:colId xmlns:a16="http://schemas.microsoft.com/office/drawing/2014/main" val="2932712001"/>
                    </a:ext>
                  </a:extLst>
                </a:gridCol>
                <a:gridCol w="2370642">
                  <a:extLst>
                    <a:ext uri="{9D8B030D-6E8A-4147-A177-3AD203B41FA5}">
                      <a16:colId xmlns:a16="http://schemas.microsoft.com/office/drawing/2014/main" val="11903727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Recent Wildfire </a:t>
                      </a:r>
                      <a:r>
                        <a:rPr lang="en-US" sz="1200"/>
                        <a:t>Project Highlights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65211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000" b="1" dirty="0"/>
                        <a:t>Situational Awareness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15 weather stations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7 </a:t>
                      </a:r>
                      <a:r>
                        <a:rPr lang="en-US" sz="1000" dirty="0" err="1"/>
                        <a:t>Pano</a:t>
                      </a:r>
                      <a:r>
                        <a:rPr lang="en-US" sz="1000" dirty="0"/>
                        <a:t> AI smoke-detecting cameras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298 Gridscopes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00683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1000" b="1" dirty="0"/>
                        <a:t>Grid Strengthening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3.8 miles of undergrounding in 2025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&gt;800 miles of wildfire priority patrols in 2025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000" dirty="0"/>
                        <a:t>~$20M of 2025 Grid Strengthening investment in Kittitas County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105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3648D4-08A3-E581-FA7E-EE35A947BF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712" y="973244"/>
            <a:ext cx="4610755" cy="3903556"/>
          </a:xfrm>
          <a:prstGeom prst="rect">
            <a:avLst/>
          </a:prstGeom>
        </p:spPr>
      </p:pic>
      <p:pic>
        <p:nvPicPr>
          <p:cNvPr id="7" name="Graphic 6" descr="Camera with solid fill">
            <a:extLst>
              <a:ext uri="{FF2B5EF4-FFF2-40B4-BE49-F238E27FC236}">
                <a16:creationId xmlns:a16="http://schemas.microsoft.com/office/drawing/2014/main" id="{FB87C208-01A4-19A3-EBC4-C544981E02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813" y="2510336"/>
            <a:ext cx="135920" cy="1359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A3B9F6-D641-7FF5-812D-230AF00A1592}"/>
              </a:ext>
            </a:extLst>
          </p:cNvPr>
          <p:cNvGraphicFramePr>
            <a:graphicFrameLocks noGrp="1"/>
          </p:cNvGraphicFramePr>
          <p:nvPr/>
        </p:nvGraphicFramePr>
        <p:xfrm>
          <a:off x="5383527" y="1000336"/>
          <a:ext cx="3557273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273">
                  <a:extLst>
                    <a:ext uri="{9D8B030D-6E8A-4147-A177-3AD203B41FA5}">
                      <a16:colId xmlns:a16="http://schemas.microsoft.com/office/drawing/2014/main" val="2932712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Future Undergrounding Project Highlights</a:t>
                      </a:r>
                    </a:p>
                  </a:txBody>
                  <a:tcPr anchor="ctr">
                    <a:solidFill>
                      <a:srgbClr val="70C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52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Highway 903: ~2.5 miles in Ronald and 0.83 miles in Roslyn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Denmark Road: ~0.36 miles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Cooke Canyon Road: ~3.6 miles  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Thorp Prairie Road: ~1.84 miles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Woodes &amp; Steele Road:  ~0.9 miles</a:t>
                      </a: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2997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389A813-747A-FC14-F890-7D681378D206}"/>
              </a:ext>
            </a:extLst>
          </p:cNvPr>
          <p:cNvSpPr/>
          <p:nvPr/>
        </p:nvSpPr>
        <p:spPr>
          <a:xfrm>
            <a:off x="674151" y="3898057"/>
            <a:ext cx="1500752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Priority Distribution Circuit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Priority Transmission Line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Smoke-detecting Camera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Weather Station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Planned Project Highlight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16BF0-9824-9FA8-8DF2-B4D78E2B3173}"/>
              </a:ext>
            </a:extLst>
          </p:cNvPr>
          <p:cNvCxnSpPr>
            <a:cxnSpLocks/>
          </p:cNvCxnSpPr>
          <p:nvPr/>
        </p:nvCxnSpPr>
        <p:spPr>
          <a:xfrm>
            <a:off x="761075" y="3989289"/>
            <a:ext cx="199000" cy="0"/>
          </a:xfrm>
          <a:prstGeom prst="straightConnector1">
            <a:avLst/>
          </a:prstGeom>
          <a:ln w="12700">
            <a:solidFill>
              <a:srgbClr val="6A5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2CBF7B-F1E8-4106-86E7-6BD58BBD5940}"/>
              </a:ext>
            </a:extLst>
          </p:cNvPr>
          <p:cNvCxnSpPr>
            <a:cxnSpLocks/>
          </p:cNvCxnSpPr>
          <p:nvPr/>
        </p:nvCxnSpPr>
        <p:spPr>
          <a:xfrm>
            <a:off x="761075" y="4165440"/>
            <a:ext cx="199000" cy="0"/>
          </a:xfrm>
          <a:prstGeom prst="straightConnector1">
            <a:avLst/>
          </a:prstGeom>
          <a:ln w="12700">
            <a:solidFill>
              <a:srgbClr val="CB61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8EBBB9-DDC4-66AE-2A14-08E550E0C085}"/>
              </a:ext>
            </a:extLst>
          </p:cNvPr>
          <p:cNvSpPr/>
          <p:nvPr/>
        </p:nvSpPr>
        <p:spPr>
          <a:xfrm>
            <a:off x="674151" y="3726982"/>
            <a:ext cx="1500752" cy="172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Legend</a:t>
            </a:r>
          </a:p>
        </p:txBody>
      </p:sp>
      <p:pic>
        <p:nvPicPr>
          <p:cNvPr id="15" name="Graphic 14" descr="Camera with solid fill">
            <a:extLst>
              <a:ext uri="{FF2B5EF4-FFF2-40B4-BE49-F238E27FC236}">
                <a16:creationId xmlns:a16="http://schemas.microsoft.com/office/drawing/2014/main" id="{25347C41-C17F-EE07-B8A8-CE89AB1C34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4174" y="3887458"/>
            <a:ext cx="135920" cy="135920"/>
          </a:xfrm>
          <a:prstGeom prst="rect">
            <a:avLst/>
          </a:prstGeom>
        </p:spPr>
      </p:pic>
      <p:pic>
        <p:nvPicPr>
          <p:cNvPr id="16" name="Graphic 15" descr="Camera with solid fill">
            <a:extLst>
              <a:ext uri="{FF2B5EF4-FFF2-40B4-BE49-F238E27FC236}">
                <a16:creationId xmlns:a16="http://schemas.microsoft.com/office/drawing/2014/main" id="{26E15F37-1D04-3C25-9DE5-C2110549CD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45605" y="3848423"/>
            <a:ext cx="135920" cy="135920"/>
          </a:xfrm>
          <a:prstGeom prst="rect">
            <a:avLst/>
          </a:prstGeom>
        </p:spPr>
      </p:pic>
      <p:pic>
        <p:nvPicPr>
          <p:cNvPr id="17" name="Graphic 16" descr="Camera with solid fill">
            <a:extLst>
              <a:ext uri="{FF2B5EF4-FFF2-40B4-BE49-F238E27FC236}">
                <a16:creationId xmlns:a16="http://schemas.microsoft.com/office/drawing/2014/main" id="{49316AD0-C4F4-0889-8DE5-8DC0247756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2543" y="2799763"/>
            <a:ext cx="135920" cy="135920"/>
          </a:xfrm>
          <a:prstGeom prst="rect">
            <a:avLst/>
          </a:prstGeom>
        </p:spPr>
      </p:pic>
      <p:pic>
        <p:nvPicPr>
          <p:cNvPr id="18" name="Graphic 17" descr="Camera with solid fill">
            <a:extLst>
              <a:ext uri="{FF2B5EF4-FFF2-40B4-BE49-F238E27FC236}">
                <a16:creationId xmlns:a16="http://schemas.microsoft.com/office/drawing/2014/main" id="{155677C6-812E-04F6-0FFF-FFDBE13FBD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33194" y="2916790"/>
            <a:ext cx="135920" cy="135920"/>
          </a:xfrm>
          <a:prstGeom prst="rect">
            <a:avLst/>
          </a:prstGeom>
        </p:spPr>
      </p:pic>
      <p:pic>
        <p:nvPicPr>
          <p:cNvPr id="19" name="Graphic 18" descr="Camera with solid fill">
            <a:extLst>
              <a:ext uri="{FF2B5EF4-FFF2-40B4-BE49-F238E27FC236}">
                <a16:creationId xmlns:a16="http://schemas.microsoft.com/office/drawing/2014/main" id="{36E6EF7C-2EDD-9522-706F-493A50D063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4903" y="2816423"/>
            <a:ext cx="135920" cy="135920"/>
          </a:xfrm>
          <a:prstGeom prst="rect">
            <a:avLst/>
          </a:prstGeom>
        </p:spPr>
      </p:pic>
      <p:pic>
        <p:nvPicPr>
          <p:cNvPr id="20" name="Graphic 19" descr="Camera with solid fill">
            <a:extLst>
              <a:ext uri="{FF2B5EF4-FFF2-40B4-BE49-F238E27FC236}">
                <a16:creationId xmlns:a16="http://schemas.microsoft.com/office/drawing/2014/main" id="{276DDD16-72DF-3D4A-8BF5-8975D5AC8F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0834" y="2655406"/>
            <a:ext cx="135920" cy="135920"/>
          </a:xfrm>
          <a:prstGeom prst="rect">
            <a:avLst/>
          </a:prstGeom>
        </p:spPr>
      </p:pic>
      <p:pic>
        <p:nvPicPr>
          <p:cNvPr id="21" name="Graphic 20" descr="Camera with solid fill">
            <a:extLst>
              <a:ext uri="{FF2B5EF4-FFF2-40B4-BE49-F238E27FC236}">
                <a16:creationId xmlns:a16="http://schemas.microsoft.com/office/drawing/2014/main" id="{B69390E8-9AC8-3AAB-C500-169BBED083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949" y="4266666"/>
            <a:ext cx="135920" cy="135920"/>
          </a:xfrm>
          <a:prstGeom prst="rect">
            <a:avLst/>
          </a:prstGeom>
        </p:spPr>
      </p:pic>
      <p:pic>
        <p:nvPicPr>
          <p:cNvPr id="24" name="Graphic 23" descr="Thermometer with solid fill">
            <a:extLst>
              <a:ext uri="{FF2B5EF4-FFF2-40B4-BE49-F238E27FC236}">
                <a16:creationId xmlns:a16="http://schemas.microsoft.com/office/drawing/2014/main" id="{2E14E423-226B-8C25-C1E8-1C9614D85E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678" y="4419696"/>
            <a:ext cx="164463" cy="164463"/>
          </a:xfrm>
          <a:prstGeom prst="rect">
            <a:avLst/>
          </a:prstGeom>
        </p:spPr>
      </p:pic>
      <p:pic>
        <p:nvPicPr>
          <p:cNvPr id="25" name="Graphic 24" descr="Thermometer with solid fill">
            <a:extLst>
              <a:ext uri="{FF2B5EF4-FFF2-40B4-BE49-F238E27FC236}">
                <a16:creationId xmlns:a16="http://schemas.microsoft.com/office/drawing/2014/main" id="{5563A4FA-AE95-8DA0-E1AD-1EB6D649BB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9036" y="1882634"/>
            <a:ext cx="164463" cy="164463"/>
          </a:xfrm>
          <a:prstGeom prst="rect">
            <a:avLst/>
          </a:prstGeom>
        </p:spPr>
      </p:pic>
      <p:pic>
        <p:nvPicPr>
          <p:cNvPr id="26" name="Graphic 25" descr="Thermometer with solid fill">
            <a:extLst>
              <a:ext uri="{FF2B5EF4-FFF2-40B4-BE49-F238E27FC236}">
                <a16:creationId xmlns:a16="http://schemas.microsoft.com/office/drawing/2014/main" id="{FCF1A877-BA1A-A486-A121-297DA137CD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270" y="2350790"/>
            <a:ext cx="164463" cy="164463"/>
          </a:xfrm>
          <a:prstGeom prst="rect">
            <a:avLst/>
          </a:prstGeom>
        </p:spPr>
      </p:pic>
      <p:pic>
        <p:nvPicPr>
          <p:cNvPr id="27" name="Graphic 26" descr="Thermometer with solid fill">
            <a:extLst>
              <a:ext uri="{FF2B5EF4-FFF2-40B4-BE49-F238E27FC236}">
                <a16:creationId xmlns:a16="http://schemas.microsoft.com/office/drawing/2014/main" id="{A88E7277-BBBC-A054-24B4-211973A377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7466" y="2559688"/>
            <a:ext cx="164463" cy="164463"/>
          </a:xfrm>
          <a:prstGeom prst="rect">
            <a:avLst/>
          </a:prstGeom>
        </p:spPr>
      </p:pic>
      <p:pic>
        <p:nvPicPr>
          <p:cNvPr id="28" name="Graphic 27" descr="Thermometer with solid fill">
            <a:extLst>
              <a:ext uri="{FF2B5EF4-FFF2-40B4-BE49-F238E27FC236}">
                <a16:creationId xmlns:a16="http://schemas.microsoft.com/office/drawing/2014/main" id="{E20D31F9-39F9-1B8F-4B1B-8E226296B4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3065" y="2621493"/>
            <a:ext cx="164463" cy="164463"/>
          </a:xfrm>
          <a:prstGeom prst="rect">
            <a:avLst/>
          </a:prstGeom>
        </p:spPr>
      </p:pic>
      <p:pic>
        <p:nvPicPr>
          <p:cNvPr id="29" name="Graphic 28" descr="Thermometer with solid fill">
            <a:extLst>
              <a:ext uri="{FF2B5EF4-FFF2-40B4-BE49-F238E27FC236}">
                <a16:creationId xmlns:a16="http://schemas.microsoft.com/office/drawing/2014/main" id="{6CC4025B-320B-7392-1D50-D43BBF073B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3618" y="2858040"/>
            <a:ext cx="164463" cy="164463"/>
          </a:xfrm>
          <a:prstGeom prst="rect">
            <a:avLst/>
          </a:prstGeom>
        </p:spPr>
      </p:pic>
      <p:pic>
        <p:nvPicPr>
          <p:cNvPr id="30" name="Graphic 29" descr="Thermometer with solid fill">
            <a:extLst>
              <a:ext uri="{FF2B5EF4-FFF2-40B4-BE49-F238E27FC236}">
                <a16:creationId xmlns:a16="http://schemas.microsoft.com/office/drawing/2014/main" id="{8ED57F68-B522-D513-4E46-D1FDAEE252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4159" y="2660662"/>
            <a:ext cx="164463" cy="164463"/>
          </a:xfrm>
          <a:prstGeom prst="rect">
            <a:avLst/>
          </a:prstGeom>
        </p:spPr>
      </p:pic>
      <p:pic>
        <p:nvPicPr>
          <p:cNvPr id="31" name="Graphic 30" descr="Thermometer with solid fill">
            <a:extLst>
              <a:ext uri="{FF2B5EF4-FFF2-40B4-BE49-F238E27FC236}">
                <a16:creationId xmlns:a16="http://schemas.microsoft.com/office/drawing/2014/main" id="{9F150B14-1DDB-C9FA-EC56-490AE740FF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6349" y="3096566"/>
            <a:ext cx="164463" cy="164463"/>
          </a:xfrm>
          <a:prstGeom prst="rect">
            <a:avLst/>
          </a:prstGeom>
        </p:spPr>
      </p:pic>
      <p:pic>
        <p:nvPicPr>
          <p:cNvPr id="32" name="Graphic 31" descr="Thermometer with solid fill">
            <a:extLst>
              <a:ext uri="{FF2B5EF4-FFF2-40B4-BE49-F238E27FC236}">
                <a16:creationId xmlns:a16="http://schemas.microsoft.com/office/drawing/2014/main" id="{B14FAABD-397E-3B23-A06E-EF0EBBB7C4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30737" y="3015545"/>
            <a:ext cx="164463" cy="164463"/>
          </a:xfrm>
          <a:prstGeom prst="rect">
            <a:avLst/>
          </a:prstGeom>
        </p:spPr>
      </p:pic>
      <p:pic>
        <p:nvPicPr>
          <p:cNvPr id="33" name="Graphic 32" descr="Thermometer with solid fill">
            <a:extLst>
              <a:ext uri="{FF2B5EF4-FFF2-40B4-BE49-F238E27FC236}">
                <a16:creationId xmlns:a16="http://schemas.microsoft.com/office/drawing/2014/main" id="{D844BD6F-69EE-06D3-DC6D-2FE23ACD48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3905" y="4167127"/>
            <a:ext cx="164463" cy="164463"/>
          </a:xfrm>
          <a:prstGeom prst="rect">
            <a:avLst/>
          </a:prstGeom>
        </p:spPr>
      </p:pic>
      <p:pic>
        <p:nvPicPr>
          <p:cNvPr id="34" name="Graphic 33" descr="Thermometer with solid fill">
            <a:extLst>
              <a:ext uri="{FF2B5EF4-FFF2-40B4-BE49-F238E27FC236}">
                <a16:creationId xmlns:a16="http://schemas.microsoft.com/office/drawing/2014/main" id="{D9222517-B443-E67C-D4DD-0796EC3409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0213" y="3704279"/>
            <a:ext cx="164463" cy="164463"/>
          </a:xfrm>
          <a:prstGeom prst="rect">
            <a:avLst/>
          </a:prstGeom>
        </p:spPr>
      </p:pic>
      <p:pic>
        <p:nvPicPr>
          <p:cNvPr id="35" name="Graphic 34" descr="Thermometer with solid fill">
            <a:extLst>
              <a:ext uri="{FF2B5EF4-FFF2-40B4-BE49-F238E27FC236}">
                <a16:creationId xmlns:a16="http://schemas.microsoft.com/office/drawing/2014/main" id="{4E149D95-8F00-1DD6-77A0-B59A0AAB33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4435" y="3533043"/>
            <a:ext cx="164463" cy="164463"/>
          </a:xfrm>
          <a:prstGeom prst="rect">
            <a:avLst/>
          </a:prstGeom>
        </p:spPr>
      </p:pic>
      <p:pic>
        <p:nvPicPr>
          <p:cNvPr id="36" name="Graphic 35" descr="Thermometer with solid fill">
            <a:extLst>
              <a:ext uri="{FF2B5EF4-FFF2-40B4-BE49-F238E27FC236}">
                <a16:creationId xmlns:a16="http://schemas.microsoft.com/office/drawing/2014/main" id="{9A68B2B4-B1A3-FEE3-A790-F0CD943F22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1673" y="3056653"/>
            <a:ext cx="164463" cy="164463"/>
          </a:xfrm>
          <a:prstGeom prst="rect">
            <a:avLst/>
          </a:prstGeom>
        </p:spPr>
      </p:pic>
      <p:pic>
        <p:nvPicPr>
          <p:cNvPr id="38" name="Graphic 37" descr="Thermometer with solid fill">
            <a:extLst>
              <a:ext uri="{FF2B5EF4-FFF2-40B4-BE49-F238E27FC236}">
                <a16:creationId xmlns:a16="http://schemas.microsoft.com/office/drawing/2014/main" id="{719D2476-F6A9-64B0-6CCF-035EBC825A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4828" y="3377625"/>
            <a:ext cx="164463" cy="164463"/>
          </a:xfrm>
          <a:prstGeom prst="rect">
            <a:avLst/>
          </a:prstGeom>
        </p:spPr>
      </p:pic>
      <p:pic>
        <p:nvPicPr>
          <p:cNvPr id="40" name="Graphic 39" descr="Thermometer with solid fill">
            <a:extLst>
              <a:ext uri="{FF2B5EF4-FFF2-40B4-BE49-F238E27FC236}">
                <a16:creationId xmlns:a16="http://schemas.microsoft.com/office/drawing/2014/main" id="{903F5672-F9B5-AF45-ABB6-DD33541D5FC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9762" y="3819880"/>
            <a:ext cx="164463" cy="16446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5669944C-FBA0-20DC-7675-22B7E9D18426}"/>
              </a:ext>
            </a:extLst>
          </p:cNvPr>
          <p:cNvSpPr/>
          <p:nvPr/>
        </p:nvSpPr>
        <p:spPr>
          <a:xfrm>
            <a:off x="792900" y="4603200"/>
            <a:ext cx="151141" cy="15114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A3087C-3261-4936-300B-564C57BA88C4}"/>
              </a:ext>
            </a:extLst>
          </p:cNvPr>
          <p:cNvSpPr/>
          <p:nvPr/>
        </p:nvSpPr>
        <p:spPr>
          <a:xfrm>
            <a:off x="1824289" y="2452048"/>
            <a:ext cx="137401" cy="1374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2E1528C-2977-FD3B-ACE2-09561C757152}"/>
              </a:ext>
            </a:extLst>
          </p:cNvPr>
          <p:cNvSpPr/>
          <p:nvPr/>
        </p:nvSpPr>
        <p:spPr>
          <a:xfrm>
            <a:off x="5423433" y="1333169"/>
            <a:ext cx="166255" cy="1662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B2ED07-FD30-89AE-91ED-98AB893E18B3}"/>
              </a:ext>
            </a:extLst>
          </p:cNvPr>
          <p:cNvSpPr/>
          <p:nvPr/>
        </p:nvSpPr>
        <p:spPr>
          <a:xfrm>
            <a:off x="3615563" y="3903065"/>
            <a:ext cx="137401" cy="1374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F6B4BF-DC72-AE9E-B281-2FA721247D8E}"/>
              </a:ext>
            </a:extLst>
          </p:cNvPr>
          <p:cNvSpPr/>
          <p:nvPr/>
        </p:nvSpPr>
        <p:spPr>
          <a:xfrm>
            <a:off x="3722368" y="3255192"/>
            <a:ext cx="137401" cy="1374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7" name="Graphic 36" descr="Thermometer with solid fill">
            <a:extLst>
              <a:ext uri="{FF2B5EF4-FFF2-40B4-BE49-F238E27FC236}">
                <a16:creationId xmlns:a16="http://schemas.microsoft.com/office/drawing/2014/main" id="{20347B65-D7E9-6D81-9A4E-555EB5E8C0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1069" y="3348625"/>
            <a:ext cx="164463" cy="16446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A764F33-E3C8-AB00-B15E-27315AB52943}"/>
              </a:ext>
            </a:extLst>
          </p:cNvPr>
          <p:cNvSpPr/>
          <p:nvPr/>
        </p:nvSpPr>
        <p:spPr>
          <a:xfrm>
            <a:off x="2502659" y="3076845"/>
            <a:ext cx="137401" cy="1374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213F6B-1104-0447-3B56-E0E5EFD0CB67}"/>
              </a:ext>
            </a:extLst>
          </p:cNvPr>
          <p:cNvSpPr/>
          <p:nvPr/>
        </p:nvSpPr>
        <p:spPr>
          <a:xfrm>
            <a:off x="5423433" y="1770048"/>
            <a:ext cx="166255" cy="1662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3E683E-1101-DA57-CF6C-411116413B37}"/>
              </a:ext>
            </a:extLst>
          </p:cNvPr>
          <p:cNvSpPr/>
          <p:nvPr/>
        </p:nvSpPr>
        <p:spPr>
          <a:xfrm>
            <a:off x="5423433" y="2030822"/>
            <a:ext cx="166255" cy="1662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F03797D-D286-A455-CE52-F97D1D37FD2B}"/>
              </a:ext>
            </a:extLst>
          </p:cNvPr>
          <p:cNvSpPr/>
          <p:nvPr/>
        </p:nvSpPr>
        <p:spPr>
          <a:xfrm>
            <a:off x="5423433" y="2298370"/>
            <a:ext cx="166255" cy="1662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9739F99-FBF6-4512-E7B6-1650B5678AB4}"/>
              </a:ext>
            </a:extLst>
          </p:cNvPr>
          <p:cNvSpPr/>
          <p:nvPr/>
        </p:nvSpPr>
        <p:spPr>
          <a:xfrm>
            <a:off x="1834941" y="2902976"/>
            <a:ext cx="137401" cy="13740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A09C275-BFD3-9AAD-35AE-2AFAF05C1A11}"/>
              </a:ext>
            </a:extLst>
          </p:cNvPr>
          <p:cNvSpPr/>
          <p:nvPr/>
        </p:nvSpPr>
        <p:spPr>
          <a:xfrm>
            <a:off x="5423433" y="2550343"/>
            <a:ext cx="166255" cy="1662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00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739EB-B9F0-5A70-45DF-4D49FD49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1D94C4-656A-1E59-17AF-B4383FE3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84" y="140437"/>
            <a:ext cx="7576216" cy="606323"/>
          </a:xfrm>
        </p:spPr>
        <p:txBody>
          <a:bodyPr>
            <a:normAutofit/>
          </a:bodyPr>
          <a:lstStyle/>
          <a:p>
            <a:r>
              <a:rPr lang="en-US" sz="2800"/>
              <a:t>PSE </a:t>
            </a:r>
            <a:r>
              <a:rPr lang="en-US" sz="2800" err="1"/>
              <a:t>Pano</a:t>
            </a:r>
            <a:r>
              <a:rPr lang="en-US" sz="2800"/>
              <a:t> cameras (Central Washington)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4E20F-A657-82B9-BBC7-D5CFE5EF97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84" y="746760"/>
            <a:ext cx="7500016" cy="42214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7C720B-F9FE-2999-3B0F-0F42986655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200" y="1965600"/>
            <a:ext cx="1208956" cy="16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8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7A269-32C6-0E04-C531-F00206F2A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0E701-EB18-BD54-4FD2-4025BC10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77" y="1084125"/>
            <a:ext cx="2620970" cy="1828800"/>
          </a:xfrm>
        </p:spPr>
        <p:txBody>
          <a:bodyPr>
            <a:noAutofit/>
          </a:bodyPr>
          <a:lstStyle/>
          <a:p>
            <a:r>
              <a:rPr lang="en-US" sz="3100" dirty="0"/>
              <a:t>PSE weather stations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9CC45-1E96-E34A-DDC9-3CE3725AF2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0"/>
            <a:ext cx="5943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779BC8-B74A-8C20-6228-4090445161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4D8BE-A097-B515-ECC9-537B662A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91" y="390800"/>
            <a:ext cx="2851527" cy="18288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Kittitas County </a:t>
            </a:r>
            <a:br>
              <a:rPr lang="en-US" sz="2700" dirty="0"/>
            </a:br>
            <a:r>
              <a:rPr lang="en-US" sz="2700" dirty="0"/>
              <a:t>Undergrounding Projects 2026</a:t>
            </a:r>
            <a:br>
              <a:rPr lang="en-US" sz="2600" dirty="0"/>
            </a:br>
            <a:br>
              <a:rPr lang="en-US" sz="2600" dirty="0"/>
            </a:br>
            <a:endParaRPr lang="en-US" sz="2600" b="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68FCE-8996-428A-AF3A-ED442E25A1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99" y="1095553"/>
            <a:ext cx="5384110" cy="33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9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layout (simple)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amond layouts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 section or TOC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Grey background slide layouts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>
        <a:normAutofit/>
      </a:bodyPr>
      <a:lstStyle>
        <a:defPPr marL="285743" indent="-285743">
          <a:spcBef>
            <a:spcPts val="6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ldfire Program overview for Comm Initiatives" id="{6C1A1D49-4AD0-4047-9DF6-9777EB9C2BC3}" vid="{5367D53C-7661-4D18-8594-31C0AA3F0BEA}"/>
    </a:ext>
  </a:extLst>
</a:theme>
</file>

<file path=ppt/theme/theme6.xml><?xml version="1.0" encoding="utf-8"?>
<a:theme xmlns:a="http://schemas.openxmlformats.org/drawingml/2006/main" name="Sidebar layouts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iamond layouts">
  <a:themeElements>
    <a:clrScheme name="Puget Sound Energy">
      <a:dk1>
        <a:srgbClr val="000000"/>
      </a:dk1>
      <a:lt1>
        <a:sysClr val="window" lastClr="FFFFFF"/>
      </a:lt1>
      <a:dk2>
        <a:srgbClr val="474B55"/>
      </a:dk2>
      <a:lt2>
        <a:srgbClr val="F2F2F2"/>
      </a:lt2>
      <a:accent1>
        <a:srgbClr val="006671"/>
      </a:accent1>
      <a:accent2>
        <a:srgbClr val="58C3B4"/>
      </a:accent2>
      <a:accent3>
        <a:srgbClr val="668B53"/>
      </a:accent3>
      <a:accent4>
        <a:srgbClr val="5B234F"/>
      </a:accent4>
      <a:accent5>
        <a:srgbClr val="E45D48"/>
      </a:accent5>
      <a:accent6>
        <a:srgbClr val="474B55"/>
      </a:accent6>
      <a:hlink>
        <a:srgbClr val="006671"/>
      </a:hlink>
      <a:folHlink>
        <a:srgbClr val="C3E7E3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ppt/theme/themeOverride2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ppt/theme/themeOverride3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ppt/theme/themeOverride4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ppt/theme/themeOverride5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ppt/theme/themeOverride6.xml><?xml version="1.0" encoding="utf-8"?>
<a:themeOverride xmlns:a="http://schemas.openxmlformats.org/drawingml/2006/main">
  <a:clrScheme name="Puget Sound Energy">
    <a:dk1>
      <a:srgbClr val="000000"/>
    </a:dk1>
    <a:lt1>
      <a:sysClr val="window" lastClr="FFFFFF"/>
    </a:lt1>
    <a:dk2>
      <a:srgbClr val="474B55"/>
    </a:dk2>
    <a:lt2>
      <a:srgbClr val="F2F2F2"/>
    </a:lt2>
    <a:accent1>
      <a:srgbClr val="006671"/>
    </a:accent1>
    <a:accent2>
      <a:srgbClr val="58C3B4"/>
    </a:accent2>
    <a:accent3>
      <a:srgbClr val="668B53"/>
    </a:accent3>
    <a:accent4>
      <a:srgbClr val="5B234F"/>
    </a:accent4>
    <a:accent5>
      <a:srgbClr val="E45D48"/>
    </a:accent5>
    <a:accent6>
      <a:srgbClr val="474B55"/>
    </a:accent6>
    <a:hlink>
      <a:srgbClr val="006671"/>
    </a:hlink>
    <a:folHlink>
      <a:srgbClr val="C3E7E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66A6DC97CD3745B9C665338A1EACB9" ma:contentTypeVersion="17" ma:contentTypeDescription="Create a new document." ma:contentTypeScope="" ma:versionID="7c567d8bf9d6aee1fc231b3af5ae7891">
  <xsd:schema xmlns:xsd="http://www.w3.org/2001/XMLSchema" xmlns:xs="http://www.w3.org/2001/XMLSchema" xmlns:p="http://schemas.microsoft.com/office/2006/metadata/properties" xmlns:ns2="80ce6efd-5bd4-46dd-883d-a29b63cde289" xmlns:ns3="c11228a5-9862-4991-b167-6abcfd3007cc" targetNamespace="http://schemas.microsoft.com/office/2006/metadata/properties" ma:root="true" ma:fieldsID="6d2c34713ec427a34b92f3d46fc0f706" ns2:_="" ns3:_="">
    <xsd:import namespace="80ce6efd-5bd4-46dd-883d-a29b63cde289"/>
    <xsd:import namespace="c11228a5-9862-4991-b167-6abcfd3007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e6efd-5bd4-46dd-883d-a29b63cd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7dc18a2-e767-4186-bf39-58076ea21a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228a5-9862-4991-b167-6abcfd300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552a710-199a-439d-bc9d-b12c43367f37}" ma:internalName="TaxCatchAll" ma:showField="CatchAllData" ma:web="c11228a5-9862-4991-b167-6abcfd3007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ce6efd-5bd4-46dd-883d-a29b63cde289">
      <Terms xmlns="http://schemas.microsoft.com/office/infopath/2007/PartnerControls"/>
    </lcf76f155ced4ddcb4097134ff3c332f>
    <TaxCatchAll xmlns="c11228a5-9862-4991-b167-6abcfd3007cc"/>
  </documentManagement>
</p:properties>
</file>

<file path=customXml/itemProps1.xml><?xml version="1.0" encoding="utf-8"?>
<ds:datastoreItem xmlns:ds="http://schemas.openxmlformats.org/officeDocument/2006/customXml" ds:itemID="{EAEDC068-090E-4852-8820-0413791200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ADB886-45AB-4970-994F-267FC85C8494}">
  <ds:schemaRefs>
    <ds:schemaRef ds:uri="80ce6efd-5bd4-46dd-883d-a29b63cde289"/>
    <ds:schemaRef ds:uri="c11228a5-9862-4991-b167-6abcfd3007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046AFC2-1895-48D9-9159-1C8BB3349E23}">
  <ds:schemaRefs>
    <ds:schemaRef ds:uri="http://www.w3.org/XML/1998/namespace"/>
    <ds:schemaRef ds:uri="http://schemas.openxmlformats.org/package/2006/metadata/core-properties"/>
    <ds:schemaRef ds:uri="http://purl.org/dc/elements/1.1/"/>
    <ds:schemaRef ds:uri="80ce6efd-5bd4-46dd-883d-a29b63cde289"/>
    <ds:schemaRef ds:uri="http://purl.org/dc/terms/"/>
    <ds:schemaRef ds:uri="http://schemas.microsoft.com/office/2006/documentManagement/types"/>
    <ds:schemaRef ds:uri="http://schemas.microsoft.com/office/infopath/2007/PartnerControls"/>
    <ds:schemaRef ds:uri="c11228a5-9862-4991-b167-6abcfd3007c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955</Words>
  <Application>Microsoft Office PowerPoint</Application>
  <PresentationFormat>On-screen Show (16:9)</PresentationFormat>
  <Paragraphs>119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Title slide</vt:lpstr>
      <vt:lpstr>Main layout (simple)</vt:lpstr>
      <vt:lpstr>Diamond layouts</vt:lpstr>
      <vt:lpstr>New section or TOC</vt:lpstr>
      <vt:lpstr>Grey background slide layouts</vt:lpstr>
      <vt:lpstr>Sidebar layouts</vt:lpstr>
      <vt:lpstr>1_Diamond layouts</vt:lpstr>
      <vt:lpstr>think-cell Slide</vt:lpstr>
      <vt:lpstr>PowerPoint Presentation</vt:lpstr>
      <vt:lpstr>Wildfire Risk Management Program</vt:lpstr>
      <vt:lpstr>Working year-round to reduce wildfire risk</vt:lpstr>
      <vt:lpstr>2026 PSE electric system risk bands  (based on Technosylva “High Fire Threat” index)</vt:lpstr>
      <vt:lpstr>Wildfire Risk Management Kittitas County Priority Lines 2026 </vt:lpstr>
      <vt:lpstr>Wildfire Risk Management Community Profile Kittitas County</vt:lpstr>
      <vt:lpstr>PSE Pano cameras (Central Washington)</vt:lpstr>
      <vt:lpstr>PSE weather stations</vt:lpstr>
      <vt:lpstr>Kittitas County  Undergrounding Projects 2026  </vt:lpstr>
      <vt:lpstr>PowerPoint Presentation</vt:lpstr>
      <vt:lpstr>Enhanced Powerline Settings (EPS)</vt:lpstr>
      <vt:lpstr>Public Safety Power Shutoff</vt:lpstr>
      <vt:lpstr>PSPS emergency response partner coordination</vt:lpstr>
      <vt:lpstr>PowerPoint Presentation</vt:lpstr>
      <vt:lpstr>Be prepared</vt:lpstr>
      <vt:lpstr>PowerPoint Presentation</vt:lpstr>
      <vt:lpstr>PowerPoint Presentation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Graey, Nathen</dc:creator>
  <cp:lastModifiedBy>Vande Griend, Carryn</cp:lastModifiedBy>
  <cp:revision>8</cp:revision>
  <cp:lastPrinted>2025-02-25T01:58:15Z</cp:lastPrinted>
  <dcterms:created xsi:type="dcterms:W3CDTF">2021-08-12T16:24:34Z</dcterms:created>
  <dcterms:modified xsi:type="dcterms:W3CDTF">2026-04-29T21:34:34Z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0x010100E566A6DC97CD3745B9C665338A1EACB9</vt:lpwstr>
  </property>
  <property fmtid="{D5CDD505-2E9C-101B-9397-08002B2CF9AE}" pid="3" name="MSIP_Label_b689cc04-6351-41d8-9f1d-a834e5351c1d_Enabled">
    <vt:lpwstr>true</vt:lpwstr>
  </property>
  <property fmtid="{D5CDD505-2E9C-101B-9397-08002B2CF9AE}" pid="4" name="MSIP_Label_b689cc04-6351-41d8-9f1d-a834e5351c1d_SetDate">
    <vt:lpwstr>2024-10-22T15:52:54Z</vt:lpwstr>
  </property>
  <property fmtid="{D5CDD505-2E9C-101B-9397-08002B2CF9AE}" pid="5" name="MSIP_Label_b689cc04-6351-41d8-9f1d-a834e5351c1d_Method">
    <vt:lpwstr>Standard</vt:lpwstr>
  </property>
  <property fmtid="{D5CDD505-2E9C-101B-9397-08002B2CF9AE}" pid="6" name="MSIP_Label_b689cc04-6351-41d8-9f1d-a834e5351c1d_Name">
    <vt:lpwstr>Internal Use Only</vt:lpwstr>
  </property>
  <property fmtid="{D5CDD505-2E9C-101B-9397-08002B2CF9AE}" pid="7" name="MSIP_Label_b689cc04-6351-41d8-9f1d-a834e5351c1d_SiteId">
    <vt:lpwstr>58e8b525-6212-4087-a0d0-fa755583444b</vt:lpwstr>
  </property>
  <property fmtid="{D5CDD505-2E9C-101B-9397-08002B2CF9AE}" pid="8" name="MSIP_Label_b689cc04-6351-41d8-9f1d-a834e5351c1d_ActionId">
    <vt:lpwstr>baa6da50-9077-421a-9052-c58c3d135d39</vt:lpwstr>
  </property>
  <property fmtid="{D5CDD505-2E9C-101B-9397-08002B2CF9AE}" pid="9" name="MSIP_Label_b689cc04-6351-41d8-9f1d-a834e5351c1d_ContentBits">
    <vt:lpwstr>0</vt:lpwstr>
  </property>
  <property fmtid="{D5CDD505-2E9C-101B-9397-08002B2CF9AE}" pid="10" name="MediaServiceImageTags">
    <vt:lpwstr/>
  </property>
</Properties>
</file>